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0"/>
  </p:notesMasterIdLst>
  <p:sldIdLst>
    <p:sldId id="256" r:id="rId4"/>
    <p:sldId id="265" r:id="rId5"/>
    <p:sldId id="257" r:id="rId6"/>
    <p:sldId id="312" r:id="rId7"/>
    <p:sldId id="298" r:id="rId8"/>
    <p:sldId id="258" r:id="rId9"/>
    <p:sldId id="303" r:id="rId10"/>
    <p:sldId id="271" r:id="rId11"/>
    <p:sldId id="261" r:id="rId12"/>
    <p:sldId id="297" r:id="rId13"/>
    <p:sldId id="279" r:id="rId14"/>
    <p:sldId id="281" r:id="rId15"/>
    <p:sldId id="282" r:id="rId16"/>
    <p:sldId id="314" r:id="rId17"/>
    <p:sldId id="283" r:id="rId18"/>
    <p:sldId id="284" r:id="rId19"/>
    <p:sldId id="285" r:id="rId20"/>
    <p:sldId id="286" r:id="rId21"/>
    <p:sldId id="287" r:id="rId22"/>
    <p:sldId id="299" r:id="rId23"/>
    <p:sldId id="300" r:id="rId24"/>
    <p:sldId id="301" r:id="rId25"/>
    <p:sldId id="302" r:id="rId26"/>
    <p:sldId id="311" r:id="rId27"/>
    <p:sldId id="310" r:id="rId28"/>
    <p:sldId id="308" r:id="rId29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 snapToGrid="0">
      <p:cViewPr varScale="1">
        <p:scale>
          <a:sx n="66" d="100"/>
          <a:sy n="66" d="100"/>
        </p:scale>
        <p:origin x="-78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2801805-2F28-40E6-BA56-17924AC25172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9C26E1B-B52E-4B64-B482-242F5F1D72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331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E10833-E276-4EBB-A7F3-614391AE5757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506B8-D9E5-45DF-990C-EC2B062153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95EB6-3B05-4660-85F6-3B9565A05BBB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292E5-3FDE-4173-B522-05DDD56CB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E80B9-DCC3-41D0-B794-D4E689D0B6DB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ACF00-2432-421D-B548-0517170EC1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5A57-8D5F-4528-A47E-F2993D132931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ED221-63E7-4728-85BA-C8DE74EA7E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6579F2-01DF-4BB4-A9E6-A680D20AD0A4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64CE6-B383-4A1C-B7CF-BDA1CFE13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2B4693-A513-4CBC-8C8A-7CCC85018316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4A6B4-E3D4-4D9C-A5C3-8B5F96AFF3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42ABB-524F-4EE9-A98E-4E30A8AC9031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C88E3-6CF4-4114-B1F1-BF4A867229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11EA0-6931-4E4A-AD41-2B5668518C21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89F329-B7A6-44FF-9B03-330393D8B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E4CC7-DB57-4344-91CE-3C14DC71157E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7745C-C0A6-44D6-A576-3152C1A205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7D64E-24FB-4C32-899E-BEE621B7BE0D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644E7-3ACF-4742-A4B9-B2EC94C479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FC73E-D9BB-4529-BE48-D5F5B34E1652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C72399-78D2-4CCC-8F59-0C528750C2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47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819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710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917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6530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693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8893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890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861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683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26.03.2017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413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5594C2-7F1B-4CC7-AC34-BB441DEB22E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3511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3738-3DC9-4B3E-8FDE-57A4B2B39ED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8446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24C3E5-DD80-4A3F-9869-B54E2D7F545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65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8C6EA-687D-492C-B432-7058637CCD7D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8688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3C9876-1D7E-49CB-BFCE-23BBA5FED4E6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3797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5EBBE-4286-45A1-96E4-2F9858CFEA5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044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372E57-C186-4B55-9728-9445F8596BB8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027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4E4B46-EE9A-4449-A19E-A054C15CB10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8719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5C363F-19AE-4E75-9C65-8EE2420456C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09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ECE97-9012-4ADC-8AAA-741DF75FF58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7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57B861-F563-48BA-A479-C1194ADCF095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024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B0AEEF6-A530-426B-A18F-4297A4514C39}" type="datetimeFigureOut">
              <a:rPr lang="ru-RU"/>
              <a:pPr>
                <a:defRPr/>
              </a:pPr>
              <a:t>26.03.2017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8E6843-202F-45CB-B27B-7A9DB4F61D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6044420-3C55-4C6E-BFAC-F925AA05F022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26.03.2017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631BDBF3-31A8-4C7F-8E18-79E622F879A3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28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675E6CE-C068-4A37-91B1-3F1C1B2CC8EA}" type="slidenum">
              <a:rPr lang="ru-RU">
                <a:solidFill>
                  <a:srgbClr val="000000"/>
                </a:solidFill>
                <a:cs typeface="+mn-cs"/>
              </a:rPr>
              <a:pPr/>
              <a:t>‹#›</a:t>
            </a:fld>
            <a:endParaRPr lang="ru-RU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10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hyperlink" Target="mailto:geneticlab@yandex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://expert.ru/expert/2012/28/tajna-golyih-zemlekopov/media/149897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xpert.ru/expert/2012/28/tajna-golyih-zemlekopov/media/149897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0285" y="187325"/>
            <a:ext cx="11901715" cy="33226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Геномные и </a:t>
            </a:r>
            <a:r>
              <a:rPr lang="ru-RU" dirty="0" err="1" smtClean="0"/>
              <a:t>внегеномные</a:t>
            </a:r>
            <a:r>
              <a:rPr lang="ru-RU" dirty="0" smtClean="0"/>
              <a:t> </a:t>
            </a:r>
            <a:r>
              <a:rPr lang="ru-RU" dirty="0"/>
              <a:t>ДНК, </a:t>
            </a:r>
            <a:r>
              <a:rPr lang="ru-RU" dirty="0" smtClean="0"/>
              <a:t>перепрограммирование и редактирование </a:t>
            </a:r>
            <a:r>
              <a:rPr lang="ru-RU" dirty="0"/>
              <a:t>генома и другие актуальные проблемы генетики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Трофимов В.А.</a:t>
            </a:r>
          </a:p>
          <a:p>
            <a:r>
              <a:rPr lang="en-US" dirty="0" smtClean="0">
                <a:solidFill>
                  <a:srgbClr val="FFFFFF"/>
                </a:solidFill>
                <a:hlinkClick r:id="rId2"/>
              </a:rPr>
              <a:t>geneticlab@yandex.ru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ru-RU" dirty="0" smtClean="0">
                <a:solidFill>
                  <a:srgbClr val="FFFFFF"/>
                </a:solidFill>
              </a:rPr>
              <a:t>Кафедра генетики МГУ им. Н.П. Огарёва</a:t>
            </a:r>
          </a:p>
        </p:txBody>
      </p:sp>
      <p:pic>
        <p:nvPicPr>
          <p:cNvPr id="16387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41752"/>
            <a:ext cx="3427413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img_380457_380457_450x300" descr="Экстерьеру голого землекопа не позавидуешь, зато его молодости и здоровью — еще как expert_811_047-1.jpg ">
            <a:hlinkClick r:id="rId4"/>
          </p:cNvPr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23089" y="4192589"/>
            <a:ext cx="2836863" cy="186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s://upload.wikimedia.org/wikipedia/commons/d/df/%D0%9B%D0%BE%D0%B3%D0%BE%D1%82%D0%B8%D0%BF-0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5535" y="3035626"/>
            <a:ext cx="4881464" cy="4414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iki.s-classclinic.com/images/0/09/%D0%9C%D0%BE%D1%80%D0%93%D0%A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945" y="5242671"/>
            <a:ext cx="5413716" cy="138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6782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3200" b="1" i="1" dirty="0" smtClean="0">
                <a:solidFill>
                  <a:schemeClr val="bg2">
                    <a:lumMod val="10000"/>
                  </a:schemeClr>
                </a:solidFill>
              </a:rPr>
              <a:t>Вектор развития биологии - генетические исследования в интересах медицины и сельского хозяйства</a:t>
            </a:r>
            <a:r>
              <a:rPr lang="ru-RU" sz="3200" b="1" dirty="0" smtClean="0">
                <a:solidFill>
                  <a:schemeClr val="bg1"/>
                </a:solidFill>
              </a:rPr>
              <a:t/>
            </a:r>
            <a:br>
              <a:rPr lang="ru-RU" sz="3200" b="1" dirty="0" smtClean="0">
                <a:solidFill>
                  <a:schemeClr val="bg1"/>
                </a:solidFill>
              </a:rPr>
            </a:b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14513"/>
            <a:ext cx="12192000" cy="4984750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b="1" dirty="0"/>
              <a:t>Проблемы структурной и функциональной </a:t>
            </a:r>
            <a:r>
              <a:rPr lang="ru-RU" sz="3200" b="1" dirty="0" err="1" smtClean="0"/>
              <a:t>геномики</a:t>
            </a:r>
            <a:r>
              <a:rPr lang="ru-RU" sz="3200" b="1" dirty="0" smtClean="0"/>
              <a:t>: </a:t>
            </a:r>
            <a:r>
              <a:rPr lang="ru-RU" sz="3200" b="1" dirty="0" err="1" smtClean="0"/>
              <a:t>четырехцепочечные</a:t>
            </a:r>
            <a:r>
              <a:rPr lang="ru-RU" sz="3200" b="1" dirty="0" smtClean="0"/>
              <a:t> </a:t>
            </a:r>
            <a:r>
              <a:rPr lang="ru-RU" sz="3200" b="1" dirty="0"/>
              <a:t>структуры ДНК; кольцевые </a:t>
            </a:r>
            <a:r>
              <a:rPr lang="ru-RU" sz="3200" b="1" dirty="0" err="1"/>
              <a:t>микроДНК</a:t>
            </a:r>
            <a:r>
              <a:rPr lang="ru-RU" sz="3200" b="1" dirty="0"/>
              <a:t>; «мусорная» ДНК и гены </a:t>
            </a:r>
            <a:r>
              <a:rPr lang="ru-RU" sz="3200" b="1" dirty="0" err="1"/>
              <a:t>микроРНК</a:t>
            </a:r>
            <a:r>
              <a:rPr lang="ru-RU" sz="3200" b="1" dirty="0"/>
              <a:t>; </a:t>
            </a:r>
            <a:r>
              <a:rPr lang="ru-RU" sz="3200" b="1" dirty="0" smtClean="0"/>
              <a:t>расшифрован геном голого землекопа</a:t>
            </a:r>
            <a:endParaRPr lang="ru-RU" sz="3200" b="1" dirty="0"/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b="1" dirty="0"/>
              <a:t>Клонирование млекопитающих и получение искусственных тканей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b="1" dirty="0"/>
              <a:t>Перепрограммирование (</a:t>
            </a:r>
            <a:r>
              <a:rPr lang="ru-RU" sz="3200" b="1" dirty="0" err="1"/>
              <a:t>репрограммирование</a:t>
            </a:r>
            <a:r>
              <a:rPr lang="ru-RU" sz="3200" b="1" dirty="0"/>
              <a:t> генома)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b="1" dirty="0"/>
              <a:t>Нокаут </a:t>
            </a:r>
            <a:r>
              <a:rPr lang="ru-RU" sz="3200" b="1" dirty="0" smtClean="0"/>
              <a:t>генов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b="1" dirty="0" smtClean="0"/>
              <a:t>Редактирование геном</a:t>
            </a:r>
            <a:endParaRPr lang="ru-RU" sz="3200" b="1" dirty="0"/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b="1" dirty="0"/>
              <a:t>Создание организма с искусственным геномом (синтетический </a:t>
            </a:r>
            <a:r>
              <a:rPr lang="ru-RU" sz="3200" b="1" i="1" dirty="0" err="1"/>
              <a:t>Mycoplasma</a:t>
            </a:r>
            <a:r>
              <a:rPr lang="ru-RU" sz="3200" b="1" i="1" dirty="0"/>
              <a:t> </a:t>
            </a:r>
            <a:r>
              <a:rPr lang="ru-RU" sz="3200" b="1" i="1" dirty="0" err="1"/>
              <a:t>capricolum</a:t>
            </a:r>
            <a:r>
              <a:rPr lang="ru-RU" sz="3200" b="1" i="1" dirty="0"/>
              <a:t> </a:t>
            </a:r>
            <a:r>
              <a:rPr lang="ru-RU" sz="3200" b="1" dirty="0"/>
              <a:t>размером 1,08 млн. </a:t>
            </a:r>
            <a:r>
              <a:rPr lang="ru-RU" sz="3200" b="1" dirty="0" err="1"/>
              <a:t>п.н</a:t>
            </a:r>
            <a:r>
              <a:rPr lang="ru-RU" sz="3200" b="1" dirty="0"/>
              <a:t>. создавали в течение 15 лет)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b="1" dirty="0"/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b="1" dirty="0"/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80098" y="642769"/>
            <a:ext cx="119697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2" descr="http://vang.blob.core.windows.net/images/2013/04/15/genes-patent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9414" y="996782"/>
            <a:ext cx="1131887" cy="80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71936" y="996782"/>
            <a:ext cx="1162051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05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/>
              <a:t>Здоровье человека – здоровый геном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4000" y="1181100"/>
            <a:ext cx="5765800" cy="49958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взрослого человека примерно 10</a:t>
            </a:r>
            <a:r>
              <a:rPr lang="ru-RU" sz="2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клеток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длина молекул ДНК в организме человека 10</a:t>
            </a:r>
            <a:r>
              <a:rPr lang="ru-RU" sz="26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км 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молекулах ДНК одной клетки человека 3 млрд.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п.н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Генов у человека примерно 22-25 тыс.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долю генов приходится только 1,5-2% от общего количества ДНК.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Остальная ДНК – </a:t>
            </a:r>
            <a:r>
              <a:rPr lang="ru-RU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некодирующая</a:t>
            </a:r>
            <a:endParaRPr lang="ru-RU" sz="26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66971" y="3541486"/>
            <a:ext cx="6000526" cy="331651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/>
              <a:t>&gt;Homo sapiens mitochondrion, D-loop region, sample #1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/>
              <a:t>AATCAGAGAAAAAGTCTTTAACTCCACCATTAGCACCCAAAGCTAAGATTCTAATTTAAACTATTCTCTG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 smtClean="0"/>
              <a:t>TTCTTTCATGGGGAAGCAGATTTGGGTACCACCCAAGTATTGACTCACCCATCAACAACCGCTATGTATT</a:t>
            </a:r>
            <a:endParaRPr lang="en-US" sz="12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TCGTACATTACTGCCAGCCACCATGAATATTGTACGGTACCATAAATACTTGACCACCTGTAGTACATAA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AAACCCAATCCACATCAAAATCCCCTCCCCATGCTTACAAGCAGGTACAGCAATCAACCCTCAACTATCA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CACATCAACTGCAACTCCAAAGCCACCCCTCACCCACTAGGATACCAACAAACCTACCCACCCTTAACAG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TACATAGTACATAAAGCCATTTACCGTACATAGCACATTACAGTCAAATCCCTTCTCGTCCCCATGGATG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ACCCCC</a:t>
            </a:r>
            <a:endParaRPr lang="ru-RU" sz="1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286" y="1151432"/>
            <a:ext cx="4300003" cy="2383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0531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lvl="0" algn="ctr"/>
            <a:r>
              <a:rPr lang="ru-RU" altLang="ru-RU" b="1" dirty="0" smtClean="0">
                <a:solidFill>
                  <a:prstClr val="black"/>
                </a:solidFill>
              </a:rPr>
              <a:t/>
            </a:r>
            <a:br>
              <a:rPr lang="ru-RU" altLang="ru-RU" b="1" dirty="0" smtClean="0">
                <a:solidFill>
                  <a:prstClr val="black"/>
                </a:solidFill>
              </a:rPr>
            </a:br>
            <a:r>
              <a:rPr lang="ru-RU" altLang="ru-RU" b="1" dirty="0" smtClean="0">
                <a:solidFill>
                  <a:prstClr val="black"/>
                </a:solidFill>
              </a:rPr>
              <a:t>МАМА </a:t>
            </a:r>
            <a:r>
              <a:rPr lang="ru-RU" altLang="ru-RU" b="1" dirty="0">
                <a:solidFill>
                  <a:prstClr val="black"/>
                </a:solidFill>
              </a:rPr>
              <a:t>– НЕ КУРИ</a:t>
            </a:r>
            <a:br>
              <a:rPr lang="ru-RU" altLang="ru-RU" b="1" dirty="0">
                <a:solidFill>
                  <a:prstClr val="black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95086" y="1291771"/>
            <a:ext cx="5283200" cy="4885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78287" y="1407886"/>
            <a:ext cx="6139542" cy="5283199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smtClean="0">
                <a:solidFill>
                  <a:prstClr val="black"/>
                </a:solidFill>
              </a:rPr>
              <a:t>При </a:t>
            </a:r>
            <a:r>
              <a:rPr lang="ru-RU" altLang="ru-RU" sz="2400" dirty="0">
                <a:solidFill>
                  <a:prstClr val="black"/>
                </a:solidFill>
              </a:rPr>
              <a:t>недостатке кислорода в организме (например, вынашивание ребенка в загазованных городах и курение) старение ребенка начинается уже в утробе матери.</a:t>
            </a:r>
          </a:p>
          <a:p>
            <a:pPr lvl="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>
                <a:solidFill>
                  <a:prstClr val="black"/>
                </a:solidFill>
              </a:rPr>
              <a:t>В эксперименте у крыс при протекании беременности в условиях недостатка кислорода (на 7% ниже нормы) рождалось потомство с укороченными </a:t>
            </a:r>
            <a:r>
              <a:rPr lang="ru-RU" altLang="ru-RU" sz="2400" dirty="0" err="1">
                <a:solidFill>
                  <a:prstClr val="black"/>
                </a:solidFill>
              </a:rPr>
              <a:t>теломерами</a:t>
            </a:r>
            <a:r>
              <a:rPr lang="ru-RU" altLang="ru-RU" sz="2400" dirty="0">
                <a:solidFill>
                  <a:prstClr val="black"/>
                </a:solidFill>
              </a:rPr>
              <a:t>. </a:t>
            </a:r>
          </a:p>
          <a:p>
            <a:pPr lvl="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 err="1">
                <a:solidFill>
                  <a:prstClr val="black"/>
                </a:solidFill>
              </a:rPr>
              <a:t>Теломеры</a:t>
            </a:r>
            <a:r>
              <a:rPr lang="ru-RU" altLang="ru-RU" sz="2400" dirty="0">
                <a:solidFill>
                  <a:prstClr val="black"/>
                </a:solidFill>
              </a:rPr>
              <a:t> укорачиваются с возрастом (клеточное старение).</a:t>
            </a:r>
          </a:p>
          <a:p>
            <a:pPr lvl="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400" dirty="0">
                <a:solidFill>
                  <a:prstClr val="black"/>
                </a:solidFill>
              </a:rPr>
              <a:t>Если беременным крысам в условиях кислородной недостаточности давать антиоксиданты, то крысята рождались с длинными </a:t>
            </a:r>
            <a:r>
              <a:rPr lang="ru-RU" altLang="ru-RU" sz="2400" dirty="0" err="1">
                <a:solidFill>
                  <a:prstClr val="black"/>
                </a:solidFill>
              </a:rPr>
              <a:t>теломерами</a:t>
            </a:r>
            <a:r>
              <a:rPr lang="ru-RU" altLang="ru-RU" sz="2400" dirty="0">
                <a:solidFill>
                  <a:prstClr val="black"/>
                </a:solidFill>
              </a:rPr>
              <a:t>.  </a:t>
            </a:r>
          </a:p>
          <a:p>
            <a:endParaRPr lang="ru-RU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24" y="1407886"/>
            <a:ext cx="4482798" cy="2689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529" y="4026958"/>
            <a:ext cx="2831042" cy="283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93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529" y="365126"/>
            <a:ext cx="11596255" cy="13255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/>
              <a:t>СМИ: Минздрав рассматривает пожизненный запрет на продажу сигарет родившимся после 2014 года</a:t>
            </a:r>
            <a:br>
              <a:rPr lang="ru-RU" sz="2800" b="1" dirty="0"/>
            </a:br>
            <a:r>
              <a:rPr lang="ru-RU" sz="2800" b="1" dirty="0"/>
              <a:t>Концепция подразумевает, что она начнет действовать с 2033 года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6255" y="1825625"/>
            <a:ext cx="5853545" cy="4741430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"</a:t>
            </a:r>
            <a:r>
              <a:rPr lang="ru-RU" i="1" dirty="0"/>
              <a:t>Эта мера соотносится с теми целями, которые ставятся мировым сообществом. Передовые страны, которые достигли больших успехов в борьбе против табака, уже поставили своей целью запретить его полностью к 2035–2040 годам</a:t>
            </a:r>
            <a:r>
              <a:rPr lang="ru-RU" dirty="0"/>
              <a:t>", – рассказал сотрудник Государственного научно-исследовательского центра профилактической медицины министерства Виктор Зыков.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76913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269033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037" y="1967345"/>
            <a:ext cx="6082145" cy="392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413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296651" cy="9017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err="1" smtClean="0">
                <a:solidFill>
                  <a:schemeClr val="bg2">
                    <a:lumMod val="10000"/>
                  </a:schemeClr>
                </a:solidFill>
              </a:rPr>
              <a:t>Внегеномные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 или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циркулирующие ДНК</a:t>
            </a:r>
          </a:p>
        </p:txBody>
      </p:sp>
      <p:sp>
        <p:nvSpPr>
          <p:cNvPr id="20482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483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95004" y="1282888"/>
            <a:ext cx="5294415" cy="4729353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005016" y="1282890"/>
            <a:ext cx="5773003" cy="85071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200" dirty="0"/>
              <a:t>Функции </a:t>
            </a:r>
            <a:r>
              <a:rPr lang="ru-RU" sz="3200" dirty="0" err="1"/>
              <a:t>внДНК</a:t>
            </a:r>
            <a:endParaRPr lang="ru-RU" sz="3200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4"/>
          </p:nvPr>
        </p:nvSpPr>
        <p:spPr>
          <a:xfrm>
            <a:off x="6018664" y="2133602"/>
            <a:ext cx="5759355" cy="40560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000" dirty="0" smtClean="0"/>
              <a:t> </a:t>
            </a:r>
            <a:r>
              <a:rPr lang="ru-RU" sz="3000" dirty="0"/>
              <a:t>Иммунологическая активность </a:t>
            </a:r>
            <a:r>
              <a:rPr lang="ru-RU" sz="3000" dirty="0" smtClean="0"/>
              <a:t> </a:t>
            </a:r>
            <a:endParaRPr lang="ru-RU" sz="30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000" dirty="0"/>
              <a:t> </a:t>
            </a:r>
            <a:r>
              <a:rPr lang="ru-RU" sz="3000" dirty="0" smtClean="0"/>
              <a:t>Усиление </a:t>
            </a:r>
            <a:r>
              <a:rPr lang="ru-RU" sz="3000" dirty="0"/>
              <a:t>проницаемости клеточных мембран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000" dirty="0" err="1" smtClean="0"/>
              <a:t>Прокоагулянтный</a:t>
            </a:r>
            <a:r>
              <a:rPr lang="ru-RU" sz="3000" dirty="0" smtClean="0"/>
              <a:t> </a:t>
            </a:r>
            <a:r>
              <a:rPr lang="ru-RU" sz="3000" dirty="0" err="1" smtClean="0"/>
              <a:t>кофактор</a:t>
            </a:r>
            <a:r>
              <a:rPr lang="ru-RU" sz="3000" dirty="0" smtClean="0"/>
              <a:t> </a:t>
            </a:r>
            <a:r>
              <a:rPr lang="ru-RU" sz="3000" dirty="0"/>
              <a:t>РНК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000" dirty="0" err="1" smtClean="0"/>
              <a:t>Нейтрофильные</a:t>
            </a:r>
            <a:r>
              <a:rPr lang="ru-RU" sz="3000" dirty="0" smtClean="0"/>
              <a:t> </a:t>
            </a:r>
            <a:r>
              <a:rPr lang="ru-RU" sz="3000" dirty="0"/>
              <a:t>внеклеточные ловушки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000" dirty="0" err="1" smtClean="0"/>
              <a:t>Биомаркер</a:t>
            </a:r>
            <a:r>
              <a:rPr lang="ru-RU" sz="3000" dirty="0" smtClean="0"/>
              <a:t> </a:t>
            </a:r>
            <a:r>
              <a:rPr lang="ru-RU" sz="3000" dirty="0"/>
              <a:t>заболеваний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65128"/>
            <a:ext cx="11737075" cy="808581"/>
          </a:xfrm>
        </p:spPr>
        <p:txBody>
          <a:bodyPr/>
          <a:lstStyle/>
          <a:p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Африканский подземный </a:t>
            </a: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грызун  - голый </a:t>
            </a:r>
            <a:r>
              <a:rPr lang="ru-RU" sz="3200" b="1" i="1" dirty="0">
                <a:solidFill>
                  <a:schemeClr val="accent5">
                    <a:lumMod val="50000"/>
                  </a:schemeClr>
                </a:solidFill>
              </a:rPr>
              <a:t>землекоп не стареет и не болеет </a:t>
            </a: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</a:rPr>
              <a:t>раком</a:t>
            </a:r>
            <a:endParaRPr lang="ru-RU" sz="3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241947"/>
            <a:ext cx="6073255" cy="174575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dirty="0"/>
              <a:t>Голые землекопы — очень любопытные существа. Они похожи на новорожденных крысят. </a:t>
            </a:r>
            <a:r>
              <a:rPr lang="ru-RU" sz="2000" dirty="0" smtClean="0"/>
              <a:t>У голых землекопов нет шерсти, малюсенькие глазки, зато передние </a:t>
            </a:r>
            <a:r>
              <a:rPr lang="ru-RU" sz="2000" dirty="0"/>
              <a:t>резцы — устрашающих размеров, четверть всех мышц приходится на </a:t>
            </a:r>
            <a:r>
              <a:rPr lang="ru-RU" sz="2000" dirty="0" smtClean="0"/>
              <a:t>челюстные.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987699"/>
            <a:ext cx="5157787" cy="320196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10514" y="769257"/>
            <a:ext cx="6081486" cy="221844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  <a:p>
            <a:r>
              <a:rPr lang="ru-RU" dirty="0" smtClean="0"/>
              <a:t>Мутации </a:t>
            </a:r>
            <a:r>
              <a:rPr lang="ru-RU" dirty="0"/>
              <a:t>в геноме голого </a:t>
            </a:r>
            <a:r>
              <a:rPr lang="ru-RU" dirty="0" smtClean="0"/>
              <a:t>землекопа защищают </a:t>
            </a:r>
            <a:r>
              <a:rPr lang="ru-RU" dirty="0"/>
              <a:t>от </a:t>
            </a:r>
            <a:r>
              <a:rPr lang="ru-RU" dirty="0" smtClean="0"/>
              <a:t>рака, старости </a:t>
            </a:r>
            <a:r>
              <a:rPr lang="ru-RU" dirty="0"/>
              <a:t>и т.д</a:t>
            </a:r>
            <a:r>
              <a:rPr lang="ru-RU" dirty="0" smtClean="0"/>
              <a:t>.</a:t>
            </a:r>
            <a:r>
              <a:rPr lang="ru-RU" u="sng" dirty="0"/>
              <a:t> </a:t>
            </a:r>
            <a:endParaRPr lang="ru-RU" u="sng" dirty="0" smtClean="0"/>
          </a:p>
          <a:p>
            <a:pPr algn="just"/>
            <a:r>
              <a:rPr lang="ru-RU" dirty="0"/>
              <a:t>У землекопов </a:t>
            </a:r>
            <a:r>
              <a:rPr lang="ru-RU" dirty="0" err="1"/>
              <a:t>гиалуроновая</a:t>
            </a:r>
            <a:r>
              <a:rPr lang="ru-RU" dirty="0"/>
              <a:t> кислота высокомолекулярная (6–12 </a:t>
            </a:r>
            <a:r>
              <a:rPr lang="ru-RU" dirty="0" err="1"/>
              <a:t>мегадальтон</a:t>
            </a:r>
            <a:r>
              <a:rPr lang="ru-RU" dirty="0"/>
              <a:t>). У человека она низкомолекулярная (до 1,2 </a:t>
            </a:r>
            <a:r>
              <a:rPr lang="ru-RU" dirty="0" err="1" smtClean="0"/>
              <a:t>мегадальтон</a:t>
            </a:r>
            <a:r>
              <a:rPr lang="ru-RU" dirty="0" smtClean="0"/>
              <a:t>).</a:t>
            </a:r>
            <a:endParaRPr lang="ru-RU" dirty="0"/>
          </a:p>
        </p:txBody>
      </p:sp>
      <p:sp>
        <p:nvSpPr>
          <p:cNvPr id="7" name="Control 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Р“РѕР»С‹Р№ Р·РµРјР»РµРєРѕРї СЂРѕРµС‚ С…РѕРґС‹ РІ Р·РµРјР»Рµ РЅРµ Р»Р°РїР°РјРё, РєР°Рє РєСЂРѕС‚, Р° Р·СѓР±Р°РјРё, РєР°Рє РїРѕРґРѕР±Р°РµС‚ РіСЂС‹Р·СѓРЅСѓ. Р¤РѕС‚Рѕ В© Raymond A. Mendez / Animals Animals СЃ СЃР°Р№С‚Р° arkive.o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9387" y="2987699"/>
            <a:ext cx="5627820" cy="374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g_380457_380457_450x300" descr="Экстерьеру голого землекопа не позавидуешь, зато его молодости и здоровью — еще как expert_811_047-1.jpg ">
            <a:hlinkClick r:id="rId3"/>
          </p:cNvPr>
          <p:cNvPicPr>
            <a:picLocks noGrp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48344" y="3042292"/>
            <a:ext cx="5097114" cy="381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986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265" y="0"/>
            <a:ext cx="10523537" cy="957263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/>
              <a:t>Ферменты – инструменты генетической инженерии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39825"/>
            <a:ext cx="11353800" cy="503713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err="1" smtClean="0"/>
              <a:t>Рестриктазы</a:t>
            </a:r>
            <a:r>
              <a:rPr lang="ru-RU" dirty="0" smtClean="0"/>
              <a:t> – важнейшие ферменты, применяемые в генной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dirty="0" smtClean="0"/>
              <a:t>   инженерии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dirty="0" err="1" smtClean="0"/>
              <a:t>Рестриктазы</a:t>
            </a:r>
            <a:r>
              <a:rPr lang="ru-RU" dirty="0" smtClean="0"/>
              <a:t> «разрезают» молекулы </a:t>
            </a:r>
            <a:r>
              <a:rPr lang="ru-RU" dirty="0"/>
              <a:t>ДНК в </a:t>
            </a:r>
            <a:endParaRPr lang="ru-RU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определённых участках ДНК</a:t>
            </a:r>
            <a:endParaRPr lang="ru-RU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err="1" smtClean="0"/>
              <a:t>Рестриктазы</a:t>
            </a:r>
            <a:r>
              <a:rPr lang="ru-RU" dirty="0" smtClean="0"/>
              <a:t> получают из бактерий, первая 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</a:t>
            </a:r>
            <a:r>
              <a:rPr lang="ru-RU" dirty="0" err="1" smtClean="0"/>
              <a:t>рестриктаза</a:t>
            </a:r>
            <a:r>
              <a:rPr lang="ru-RU" dirty="0" smtClean="0"/>
              <a:t> выделена из </a:t>
            </a:r>
            <a:r>
              <a:rPr lang="ru-RU" dirty="0"/>
              <a:t>Е. </a:t>
            </a:r>
            <a:r>
              <a:rPr lang="ru-RU" dirty="0" err="1"/>
              <a:t>coli</a:t>
            </a:r>
            <a:r>
              <a:rPr lang="ru-RU" dirty="0"/>
              <a:t> в 1968 г.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 smtClean="0"/>
              <a:t>Стенли </a:t>
            </a:r>
            <a:r>
              <a:rPr lang="ru-RU" dirty="0"/>
              <a:t>Коэн и Герберт </a:t>
            </a:r>
            <a:r>
              <a:rPr lang="ru-RU" dirty="0" err="1"/>
              <a:t>Бойер</a:t>
            </a:r>
            <a:r>
              <a:rPr lang="ru-RU" dirty="0"/>
              <a:t> в 1973 г. с помощью </a:t>
            </a:r>
            <a:r>
              <a:rPr lang="ru-RU" dirty="0" err="1"/>
              <a:t>рестриктаз</a:t>
            </a:r>
            <a:endParaRPr lang="ru-RU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 smtClean="0"/>
              <a:t>    встроили </a:t>
            </a:r>
            <a:r>
              <a:rPr lang="ru-RU" dirty="0"/>
              <a:t>в геном бактерии </a:t>
            </a:r>
            <a:r>
              <a:rPr lang="ru-RU" dirty="0" err="1"/>
              <a:t>чДНК</a:t>
            </a:r>
            <a:r>
              <a:rPr lang="ru-RU" dirty="0"/>
              <a:t> </a:t>
            </a:r>
            <a:endParaRPr lang="ru-RU" dirty="0" smtClean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 </a:t>
            </a:r>
            <a:r>
              <a:rPr lang="ru-RU" dirty="0" smtClean="0"/>
              <a:t>   (</a:t>
            </a:r>
            <a:r>
              <a:rPr lang="ru-RU" dirty="0"/>
              <a:t>рождение генной инженерии). </a:t>
            </a:r>
          </a:p>
        </p:txBody>
      </p:sp>
      <p:pic>
        <p:nvPicPr>
          <p:cNvPr id="24579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61549" y="1139825"/>
            <a:ext cx="1670051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92926" y="1530350"/>
            <a:ext cx="27209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3351" y="1776415"/>
            <a:ext cx="6977063" cy="4920601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" name="Прямоугольник 2"/>
          <p:cNvSpPr/>
          <p:nvPr/>
        </p:nvSpPr>
        <p:spPr>
          <a:xfrm>
            <a:off x="225426" y="225425"/>
            <a:ext cx="11771313" cy="1289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600">
                <a:solidFill>
                  <a:srgbClr val="000000"/>
                </a:solidFill>
                <a:cs typeface="Arial" charset="0"/>
              </a:rPr>
              <a:t>Некоторые вирусы способны транскрибировать РНК в ДНК. </a:t>
            </a:r>
          </a:p>
          <a:p>
            <a:r>
              <a:rPr lang="ru-RU" sz="2600">
                <a:solidFill>
                  <a:srgbClr val="000000"/>
                </a:solidFill>
                <a:cs typeface="Arial" charset="0"/>
              </a:rPr>
              <a:t>ВИЧ имеет РНК-геном,  который при помощи </a:t>
            </a:r>
            <a:r>
              <a:rPr lang="ru-RU" sz="2600" b="1">
                <a:solidFill>
                  <a:srgbClr val="000000"/>
                </a:solidFill>
                <a:cs typeface="Arial" charset="0"/>
              </a:rPr>
              <a:t>обратной транскриптазы</a:t>
            </a:r>
            <a:r>
              <a:rPr lang="ru-RU" sz="2600">
                <a:solidFill>
                  <a:srgbClr val="000000"/>
                </a:solidFill>
                <a:cs typeface="Arial" charset="0"/>
              </a:rPr>
              <a:t> встраивается в геномом клетки-хозяина.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276" y="292100"/>
            <a:ext cx="11769725" cy="95408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/>
              <a:t>Обратная транскриптаза – фермент, способствующий синтезу </a:t>
            </a:r>
            <a:r>
              <a:rPr lang="ru-RU" sz="2800" b="1" dirty="0" err="1"/>
              <a:t>дцДНК</a:t>
            </a:r>
            <a:r>
              <a:rPr lang="ru-RU" sz="2800" b="1" dirty="0"/>
              <a:t> на основании информации в </a:t>
            </a:r>
            <a:r>
              <a:rPr lang="ru-RU" sz="2800" b="1" dirty="0" err="1"/>
              <a:t>оцДНК</a:t>
            </a:r>
            <a:endParaRPr lang="ru-RU" sz="2800" dirty="0"/>
          </a:p>
        </p:txBody>
      </p:sp>
      <p:pic>
        <p:nvPicPr>
          <p:cNvPr id="54275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5813" y="2546350"/>
            <a:ext cx="2438400" cy="309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743576" y="6076950"/>
            <a:ext cx="268287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Хоуард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Мартин </a:t>
            </a:r>
            <a:r>
              <a:rPr lang="ru-RU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Темин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54277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99565" y="2546350"/>
            <a:ext cx="2009775" cy="302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9313863" y="6076950"/>
            <a:ext cx="19976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Дэвид Балтимор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8275" y="1447800"/>
            <a:ext cx="5575300" cy="440120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/>
              <a:t>В 1970 году </a:t>
            </a:r>
            <a:r>
              <a:rPr lang="ru-RU" sz="2800" dirty="0" err="1"/>
              <a:t>Темин</a:t>
            </a:r>
            <a:r>
              <a:rPr lang="ru-RU" sz="2800" dirty="0"/>
              <a:t> и Балтимор </a:t>
            </a:r>
            <a:r>
              <a:rPr lang="ru-RU" sz="2800" dirty="0" smtClean="0"/>
              <a:t>открыли </a:t>
            </a:r>
            <a:r>
              <a:rPr lang="ru-RU" sz="2800" dirty="0"/>
              <a:t>фермент, названный обратной транскриптазой (ревертазой), что окончательно подтвердило возможность обратной транскрипции.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/>
              <a:t>В 1975 году </a:t>
            </a:r>
            <a:r>
              <a:rPr lang="ru-RU" sz="2800" dirty="0" err="1"/>
              <a:t>Темину</a:t>
            </a:r>
            <a:r>
              <a:rPr lang="ru-RU" sz="2800" dirty="0"/>
              <a:t> и Балтимору была присуждена Нобелевская премия в области физиологии и медицины.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981200" y="274640"/>
            <a:ext cx="8229600" cy="92233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>
                <a:latin typeface="Arial"/>
              </a:rPr>
              <a:t>перепрограммирование клеток 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018089" y="4111625"/>
            <a:ext cx="6911975" cy="226695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70000"/>
              </a:lnSpc>
            </a:pPr>
            <a:endParaRPr lang="ru-RU" sz="2200" dirty="0" smtClean="0">
              <a:solidFill>
                <a:srgbClr val="000000"/>
              </a:solidFill>
              <a:latin typeface="Arial" charset="0"/>
            </a:endParaRPr>
          </a:p>
          <a:p>
            <a:pPr algn="just">
              <a:lnSpc>
                <a:spcPct val="70000"/>
              </a:lnSpc>
            </a:pPr>
            <a:r>
              <a:rPr lang="ru-RU" dirty="0" smtClean="0">
                <a:solidFill>
                  <a:srgbClr val="000000"/>
                </a:solidFill>
                <a:latin typeface="Arial" charset="0"/>
              </a:rPr>
              <a:t>Лауреаты Нобелевской премии по физиологии и медицине в 2012 г. за открытие перепрограммирования стволовых клеток  британец Джон Гордон и японец </a:t>
            </a:r>
            <a:r>
              <a:rPr lang="ru-RU" dirty="0" err="1" smtClean="0">
                <a:solidFill>
                  <a:srgbClr val="000000"/>
                </a:solidFill>
                <a:latin typeface="Arial" charset="0"/>
              </a:rPr>
              <a:t>Синъя</a:t>
            </a:r>
            <a:r>
              <a:rPr lang="ru-RU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 charset="0"/>
              </a:rPr>
              <a:t>Яманака</a:t>
            </a:r>
            <a:r>
              <a:rPr lang="ru-RU" dirty="0" smtClean="0">
                <a:solidFill>
                  <a:srgbClr val="000000"/>
                </a:solidFill>
                <a:latin typeface="Arial" charset="0"/>
              </a:rPr>
              <a:t> </a:t>
            </a:r>
            <a:endParaRPr lang="ru-RU" dirty="0" smtClean="0">
              <a:solidFill>
                <a:srgbClr val="000000"/>
              </a:solidFill>
            </a:endParaRPr>
          </a:p>
        </p:txBody>
      </p:sp>
      <p:pic>
        <p:nvPicPr>
          <p:cNvPr id="4198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60451" y="1739902"/>
            <a:ext cx="3559175" cy="4525963"/>
          </a:xfrm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99430" y="1328740"/>
            <a:ext cx="3140075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43050" y="0"/>
            <a:ext cx="9124951" cy="47625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>
                <a:solidFill>
                  <a:schemeClr val="bg2">
                    <a:lumMod val="10000"/>
                  </a:schemeClr>
                </a:solidFill>
              </a:rPr>
              <a:t>Перепрограммирование ядра клетки эпителия лягушки</a:t>
            </a:r>
            <a:endParaRPr lang="ru-RU" sz="31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idx="4294967295"/>
          </p:nvPr>
        </p:nvSpPr>
        <p:spPr>
          <a:xfrm>
            <a:off x="363539" y="885827"/>
            <a:ext cx="11420475" cy="575627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>
              <a:solidFill>
                <a:srgbClr val="000000"/>
              </a:solidFill>
            </a:endParaRP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dirty="0"/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Гордон  с помощью УФ-света разрушил ядро икринки лягушки </a:t>
            </a:r>
            <a:r>
              <a:rPr lang="ru-RU" b="1" dirty="0"/>
              <a:t>(1)</a:t>
            </a:r>
            <a:r>
              <a:rPr lang="ru-RU" dirty="0"/>
              <a:t>, пересадил туда ядро, полученное из эпителия головастика </a:t>
            </a:r>
            <a:r>
              <a:rPr lang="ru-RU" b="1" dirty="0"/>
              <a:t>(2)</a:t>
            </a:r>
            <a:r>
              <a:rPr lang="ru-RU" dirty="0"/>
              <a:t>. В некоторых случаях из икринок развились головастики и затем взрослые лягушки </a:t>
            </a:r>
            <a:r>
              <a:rPr lang="ru-RU" b="1" dirty="0"/>
              <a:t>(3). 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Было доказано, что генетическая информация сохраняется на протяжении всего срока жизни клетки, и </a:t>
            </a:r>
            <a:r>
              <a:rPr lang="ru-RU" dirty="0" smtClean="0"/>
              <a:t>в </a:t>
            </a:r>
            <a:r>
              <a:rPr lang="ru-RU" dirty="0"/>
              <a:t>подходящих условиях </a:t>
            </a:r>
            <a:r>
              <a:rPr lang="ru-RU" dirty="0" smtClean="0"/>
              <a:t>может быть </a:t>
            </a:r>
            <a:r>
              <a:rPr lang="ru-RU" dirty="0"/>
              <a:t>задействована вновь.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dirty="0"/>
              <a:t>По </a:t>
            </a:r>
            <a:r>
              <a:rPr lang="ru-RU" dirty="0" smtClean="0"/>
              <a:t>этому </a:t>
            </a:r>
            <a:r>
              <a:rPr lang="ru-RU" dirty="0"/>
              <a:t>принципу клонируют млекопитающих </a:t>
            </a:r>
            <a:r>
              <a:rPr lang="ru-RU" b="1" dirty="0"/>
              <a:t>(4). </a:t>
            </a:r>
            <a:endParaRPr lang="ru-RU" dirty="0"/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6437" y="476250"/>
            <a:ext cx="8208963" cy="305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92313" y="1"/>
            <a:ext cx="8229600" cy="56197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Клонирование млекопитающих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549276"/>
            <a:ext cx="9144000" cy="6308725"/>
          </a:xfrm>
          <a:ex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75657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0000"/>
                </a:solidFill>
                <a:latin typeface="Arial"/>
              </a:rPr>
              <a:t>Дебби</a:t>
            </a:r>
            <a:r>
              <a:rPr lang="ru-RU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ru-RU" b="1" dirty="0" err="1">
                <a:solidFill>
                  <a:srgbClr val="000000"/>
                </a:solidFill>
                <a:latin typeface="Arial"/>
              </a:rPr>
              <a:t>Дэнис</a:t>
            </a:r>
            <a:r>
              <a:rPr lang="ru-RU" b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ru-RU" b="1" dirty="0" err="1">
                <a:solidFill>
                  <a:srgbClr val="000000"/>
                </a:solidFill>
                <a:latin typeface="Arial"/>
              </a:rPr>
              <a:t>Дианна</a:t>
            </a:r>
            <a:r>
              <a:rPr lang="ru-RU" b="1" dirty="0">
                <a:solidFill>
                  <a:srgbClr val="000000"/>
                </a:solidFill>
                <a:latin typeface="Arial"/>
              </a:rPr>
              <a:t> и </a:t>
            </a:r>
            <a:r>
              <a:rPr lang="ru-RU" b="1" dirty="0" smtClean="0">
                <a:solidFill>
                  <a:srgbClr val="000000"/>
                </a:solidFill>
                <a:latin typeface="Arial"/>
              </a:rPr>
              <a:t>Дейзи – клоны из клеток Долли 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285" y="1048521"/>
            <a:ext cx="7739374" cy="580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1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62071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altLang="ru-RU" dirty="0"/>
              <a:t/>
            </a:r>
            <a:br>
              <a:rPr lang="ru-RU" altLang="ru-RU" dirty="0"/>
            </a:br>
            <a:r>
              <a:rPr lang="ru-RU" altLang="ru-RU" sz="3100" dirty="0"/>
              <a:t>Подходы к клонированию человека</a:t>
            </a:r>
            <a:r>
              <a:rPr lang="ru-RU" altLang="ru-RU" dirty="0"/>
              <a:t/>
            </a:r>
            <a:br>
              <a:rPr lang="ru-RU" altLang="ru-RU" dirty="0"/>
            </a:br>
            <a:endParaRPr lang="ru-RU" dirty="0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85481" y="706747"/>
            <a:ext cx="4188808" cy="6014777"/>
          </a:xfrm>
        </p:spPr>
      </p:pic>
      <p:pic>
        <p:nvPicPr>
          <p:cNvPr id="4608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808661" y="818866"/>
            <a:ext cx="4009512" cy="58100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76" y="0"/>
            <a:ext cx="11015663" cy="105251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Arial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Arial"/>
              </a:rPr>
            </a:br>
            <a:r>
              <a:rPr lang="ru-RU" sz="2400" b="1" dirty="0">
                <a:latin typeface="Arial"/>
              </a:rPr>
              <a:t>Модификация соматической клетки, приводящая к её превращению в стволовую клетку 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05320" y="968376"/>
            <a:ext cx="9635857" cy="588962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70000"/>
              </a:lnSpc>
            </a:pPr>
            <a:endParaRPr lang="ru-RU" sz="2000" dirty="0" smtClean="0">
              <a:solidFill>
                <a:srgbClr val="000000"/>
              </a:solidFill>
            </a:endParaRPr>
          </a:p>
          <a:p>
            <a:pPr algn="just">
              <a:lnSpc>
                <a:spcPct val="70000"/>
              </a:lnSpc>
            </a:pPr>
            <a:r>
              <a:rPr lang="ru-RU" sz="2500" dirty="0" err="1" smtClean="0">
                <a:solidFill>
                  <a:srgbClr val="000000"/>
                </a:solidFill>
              </a:rPr>
              <a:t>Синъя</a:t>
            </a:r>
            <a:r>
              <a:rPr lang="ru-RU" sz="2500" dirty="0" smtClean="0">
                <a:solidFill>
                  <a:srgbClr val="000000"/>
                </a:solidFill>
              </a:rPr>
              <a:t> </a:t>
            </a:r>
            <a:r>
              <a:rPr lang="ru-RU" sz="2500" dirty="0" err="1" smtClean="0">
                <a:solidFill>
                  <a:srgbClr val="000000"/>
                </a:solidFill>
              </a:rPr>
              <a:t>Яманака</a:t>
            </a:r>
            <a:r>
              <a:rPr lang="ru-RU" sz="2500" dirty="0" smtClean="0">
                <a:solidFill>
                  <a:srgbClr val="000000"/>
                </a:solidFill>
              </a:rPr>
              <a:t> обнаружил четыре гена, кодирующие транскрипционные факторы, необходимые для «перепрограммирования» клетки: </a:t>
            </a:r>
            <a:r>
              <a:rPr lang="ru-RU" sz="2500" i="1" u="sng" dirty="0" err="1" smtClean="0">
                <a:solidFill>
                  <a:srgbClr val="000000"/>
                </a:solidFill>
              </a:rPr>
              <a:t>Myc</a:t>
            </a:r>
            <a:r>
              <a:rPr lang="ru-RU" sz="2500" i="1" u="sng" dirty="0" smtClean="0">
                <a:solidFill>
                  <a:srgbClr val="000000"/>
                </a:solidFill>
              </a:rPr>
              <a:t>, Oct3/4, Sox2 и Klf4</a:t>
            </a:r>
            <a:r>
              <a:rPr lang="ru-RU" sz="2500" dirty="0" smtClean="0">
                <a:solidFill>
                  <a:srgbClr val="000000"/>
                </a:solidFill>
              </a:rPr>
              <a:t>. </a:t>
            </a:r>
          </a:p>
          <a:p>
            <a:pPr algn="just">
              <a:lnSpc>
                <a:spcPct val="70000"/>
              </a:lnSpc>
            </a:pPr>
            <a:r>
              <a:rPr lang="ru-RU" sz="2500" dirty="0" smtClean="0">
                <a:solidFill>
                  <a:srgbClr val="000000"/>
                </a:solidFill>
              </a:rPr>
              <a:t>Если гены </a:t>
            </a:r>
            <a:r>
              <a:rPr lang="ru-RU" sz="2500" i="1" dirty="0" err="1" smtClean="0">
                <a:solidFill>
                  <a:srgbClr val="000000"/>
                </a:solidFill>
              </a:rPr>
              <a:t>Myc</a:t>
            </a:r>
            <a:r>
              <a:rPr lang="ru-RU" sz="2500" i="1" dirty="0" smtClean="0">
                <a:solidFill>
                  <a:srgbClr val="000000"/>
                </a:solidFill>
              </a:rPr>
              <a:t>, Oct3/4, Sox2 </a:t>
            </a:r>
            <a:r>
              <a:rPr lang="ru-RU" sz="2500" dirty="0" smtClean="0">
                <a:solidFill>
                  <a:srgbClr val="000000"/>
                </a:solidFill>
              </a:rPr>
              <a:t>и</a:t>
            </a:r>
            <a:r>
              <a:rPr lang="ru-RU" sz="2500" i="1" dirty="0" smtClean="0">
                <a:solidFill>
                  <a:srgbClr val="000000"/>
                </a:solidFill>
              </a:rPr>
              <a:t> Klf4</a:t>
            </a:r>
            <a:r>
              <a:rPr lang="ru-RU" sz="2500" dirty="0" smtClean="0">
                <a:solidFill>
                  <a:srgbClr val="000000"/>
                </a:solidFill>
              </a:rPr>
              <a:t> ввести в соматическую клетку, взятую из взрослого организма, то их можно вернуть в детство.</a:t>
            </a:r>
          </a:p>
          <a:p>
            <a:pPr algn="just">
              <a:lnSpc>
                <a:spcPct val="70000"/>
              </a:lnSpc>
            </a:pPr>
            <a:r>
              <a:rPr lang="ru-RU" sz="2500" dirty="0" smtClean="0">
                <a:solidFill>
                  <a:srgbClr val="000000"/>
                </a:solidFill>
              </a:rPr>
              <a:t>При последующих делениях эта клетка дает  недифференцированные стволовые клетки или </a:t>
            </a:r>
            <a:r>
              <a:rPr lang="ru-RU" sz="2500" b="1" dirty="0" smtClean="0">
                <a:solidFill>
                  <a:srgbClr val="000000"/>
                </a:solidFill>
              </a:rPr>
              <a:t>индуцированные плюрипотентные стволовые клетки (ИПСК, </a:t>
            </a:r>
            <a:r>
              <a:rPr lang="ru-RU" sz="2500" b="1" dirty="0" err="1" smtClean="0">
                <a:solidFill>
                  <a:srgbClr val="000000"/>
                </a:solidFill>
              </a:rPr>
              <a:t>iPS</a:t>
            </a:r>
            <a:r>
              <a:rPr lang="ru-RU" sz="2500" b="1" dirty="0" smtClean="0">
                <a:solidFill>
                  <a:srgbClr val="000000"/>
                </a:solidFill>
              </a:rPr>
              <a:t>). </a:t>
            </a:r>
          </a:p>
          <a:p>
            <a:pPr>
              <a:lnSpc>
                <a:spcPct val="70000"/>
              </a:lnSpc>
            </a:pPr>
            <a:endParaRPr lang="ru-RU" sz="2500" dirty="0" smtClean="0">
              <a:solidFill>
                <a:srgbClr val="000000"/>
              </a:solidFill>
            </a:endParaRPr>
          </a:p>
          <a:p>
            <a:pPr algn="just">
              <a:lnSpc>
                <a:spcPct val="70000"/>
              </a:lnSpc>
            </a:pPr>
            <a:r>
              <a:rPr lang="ru-RU" sz="2500" b="1" dirty="0" smtClean="0">
                <a:solidFill>
                  <a:srgbClr val="000000"/>
                </a:solidFill>
              </a:rPr>
              <a:t>Открытие </a:t>
            </a:r>
            <a:r>
              <a:rPr lang="ru-RU" sz="2500" b="1" dirty="0" err="1" smtClean="0">
                <a:solidFill>
                  <a:srgbClr val="000000"/>
                </a:solidFill>
              </a:rPr>
              <a:t>Яманаки</a:t>
            </a:r>
            <a:r>
              <a:rPr lang="ru-RU" sz="2500" b="1" dirty="0" smtClean="0">
                <a:solidFill>
                  <a:srgbClr val="000000"/>
                </a:solidFill>
              </a:rPr>
              <a:t> — важнейшее фундаментальное открытие в биологии: дифференцированная клетка может снова стать плюрипотентной. </a:t>
            </a:r>
          </a:p>
          <a:p>
            <a:pPr algn="just">
              <a:lnSpc>
                <a:spcPct val="70000"/>
              </a:lnSpc>
            </a:pPr>
            <a:r>
              <a:rPr lang="ru-RU" sz="2500" b="1" dirty="0" smtClean="0">
                <a:solidFill>
                  <a:srgbClr val="000000"/>
                </a:solidFill>
              </a:rPr>
              <a:t>Весьма простая технология получения ИПСК мгновенно была взята на вооружение сотнями лабораторий по всему миру. </a:t>
            </a:r>
          </a:p>
        </p:txBody>
      </p:sp>
      <p:pic>
        <p:nvPicPr>
          <p:cNvPr id="47107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6" y="1193802"/>
            <a:ext cx="1801813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Прямоугольник 4"/>
          <p:cNvSpPr>
            <a:spLocks noChangeArrowheads="1"/>
          </p:cNvSpPr>
          <p:nvPr/>
        </p:nvSpPr>
        <p:spPr bwMode="auto">
          <a:xfrm>
            <a:off x="168275" y="3244850"/>
            <a:ext cx="15621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err="1">
                <a:latin typeface="Calibri" pitchFamily="34" charset="0"/>
              </a:rPr>
              <a:t>Shinya</a:t>
            </a:r>
            <a:r>
              <a:rPr lang="ru-RU" dirty="0">
                <a:latin typeface="Calibri" pitchFamily="34" charset="0"/>
              </a:rPr>
              <a:t> </a:t>
            </a:r>
            <a:r>
              <a:rPr lang="ru-RU" dirty="0" err="1">
                <a:latin typeface="Calibri" pitchFamily="34" charset="0"/>
              </a:rPr>
              <a:t>Yamanaka</a:t>
            </a:r>
            <a:endParaRPr lang="ru-RU" dirty="0"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Киотский университет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4318000"/>
            <a:ext cx="9036051" cy="8397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b="1" dirty="0"/>
              <a:t>Способ перепрограммирования специализированной клетки в стволовую </a:t>
            </a:r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24083" r="24083"/>
          <a:stretch>
            <a:fillRect/>
          </a:stretch>
        </p:blipFill>
        <p:spPr>
          <a:xfrm>
            <a:off x="1814514" y="244475"/>
            <a:ext cx="8602663" cy="3722688"/>
          </a:xfr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524000" y="5367340"/>
            <a:ext cx="8964613" cy="1374775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>
            <a:normAutofit fontScale="92500" lnSpcReduction="20000"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 err="1"/>
              <a:t>Яманака</a:t>
            </a:r>
            <a:r>
              <a:rPr lang="ru-RU" sz="2000" dirty="0"/>
              <a:t> изъял фибробласт из тканей мыши, ввел в него 4 гена - </a:t>
            </a:r>
            <a:r>
              <a:rPr lang="ru-RU" sz="2000" b="1" i="1" dirty="0" err="1"/>
              <a:t>Myc</a:t>
            </a:r>
            <a:r>
              <a:rPr lang="ru-RU" sz="2000" b="1" i="1" dirty="0"/>
              <a:t>, Oct3/4, Sox2 и Klf4 </a:t>
            </a:r>
            <a:r>
              <a:rPr lang="ru-RU" sz="2000" dirty="0"/>
              <a:t>(1), вернув его в плюрипотентное состояние (2). Полученные ИПСК (3) могут давать начало любым клеткам организма после соответствующей дифференциации.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000" dirty="0"/>
              <a:t>Метод может быть использован для разработки новых способов лечения многих болезней. 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115888"/>
            <a:ext cx="8229600" cy="865187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Лауреаты Нобелевской премии по физиологии и медицине (2007 г.) </a:t>
            </a:r>
            <a:r>
              <a:rPr lang="ru-RU" sz="2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 изобретение метода нокаута генов</a:t>
            </a:r>
            <a:r>
              <a:rPr lang="ru-RU" sz="24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</a:t>
            </a:r>
            <a:endParaRPr lang="ru-RU" sz="2400" smtClean="0">
              <a:solidFill>
                <a:srgbClr val="FFFF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Font typeface="Arial" charset="0"/>
              <a:buNone/>
            </a:pPr>
            <a:endParaRPr lang="ru-RU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endParaRPr lang="ru-RU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Arial" charset="0"/>
              <a:buNone/>
            </a:pPr>
            <a:endParaRPr lang="ru-RU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Arial" charset="0"/>
              <a:buNone/>
            </a:pPr>
            <a:r>
              <a:rPr lang="ru-RU" sz="2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Марио Капекки, Оливер Смитис и сэр Мартин Эванс</a:t>
            </a:r>
          </a:p>
          <a:p>
            <a:pPr marL="0" indent="0" algn="just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«Открытие принципов введения специфических генных модификаций в организм мышей посредством эмбриональных стволовых клеток»</a:t>
            </a:r>
            <a:endParaRPr lang="ru-RU" smtClean="0">
              <a:solidFill>
                <a:srgbClr val="FFFFFF"/>
              </a:solidFill>
              <a:ea typeface="Calibri" pitchFamily="34" charset="0"/>
              <a:cs typeface="Times New Roman" pitchFamily="18" charset="0"/>
            </a:endParaRPr>
          </a:p>
          <a:p>
            <a:pPr marL="0" indent="0"/>
            <a:endParaRPr lang="ru-RU" smtClean="0">
              <a:solidFill>
                <a:srgbClr val="FFFFFF"/>
              </a:solidFill>
            </a:endParaRP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25751" y="981076"/>
            <a:ext cx="6075363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2"/>
            <a:ext cx="4067175" cy="98107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Получение</a:t>
            </a:r>
            <a:br>
              <a:rPr lang="ru-RU" dirty="0"/>
            </a:br>
            <a:r>
              <a:rPr lang="ru-RU" dirty="0"/>
              <a:t> </a:t>
            </a:r>
            <a:r>
              <a:rPr lang="ru-RU" dirty="0" err="1"/>
              <a:t>нокаутных</a:t>
            </a:r>
            <a:r>
              <a:rPr lang="ru-RU" dirty="0"/>
              <a:t> мышей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1524000" y="981077"/>
            <a:ext cx="4140200" cy="568801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В  эмбриональные стволовые клетки  мышей вводят фрагмент ДНК с мутантным геном.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За счет гомологичной рекомбинации фрагмент ДНК встраивается в хромосомы.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Затем полученные мутантные стволовые клетки вводят в зародыши мышей другой линии на ранней стадии развития и имплантируют эти зародыши в организм суррогатной матери.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Рождаются химерные мыши, некоторые из которых  (те  у которых предшественники половых клеток развились из инъецированных стволовых клеток) производят исключительно черное потомство.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Если у скрещиваемых мышей мутантный ген присутствует в одной из гомологичных хромосом, то согласно менделевском расщеплению родятся 1/2 носителей мутантного гена, а ¼  </a:t>
            </a:r>
            <a:r>
              <a:rPr lang="ru-RU" dirty="0" err="1"/>
              <a:t>гомозиготы</a:t>
            </a:r>
            <a:r>
              <a:rPr lang="ru-RU" dirty="0"/>
              <a:t> по мутантному </a:t>
            </a:r>
            <a:r>
              <a:rPr lang="ru-RU" dirty="0" err="1"/>
              <a:t>аллелю</a:t>
            </a:r>
            <a:r>
              <a:rPr lang="ru-RU" dirty="0"/>
              <a:t> и </a:t>
            </a:r>
            <a:r>
              <a:rPr lang="ru-RU" dirty="0" err="1"/>
              <a:t>гомозиготы</a:t>
            </a:r>
            <a:r>
              <a:rPr lang="ru-RU" dirty="0"/>
              <a:t> с нормальным </a:t>
            </a:r>
            <a:r>
              <a:rPr lang="ru-RU" dirty="0" err="1"/>
              <a:t>аллелем</a:t>
            </a:r>
            <a:r>
              <a:rPr lang="ru-RU" dirty="0"/>
              <a:t> гена.</a:t>
            </a:r>
          </a:p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dirty="0"/>
              <a:t>Потомство </a:t>
            </a:r>
            <a:r>
              <a:rPr lang="ru-RU" dirty="0" err="1"/>
              <a:t>гомозигот</a:t>
            </a:r>
            <a:r>
              <a:rPr lang="ru-RU" dirty="0"/>
              <a:t> по мутантному </a:t>
            </a:r>
            <a:r>
              <a:rPr lang="ru-RU" dirty="0" err="1"/>
              <a:t>аллелю</a:t>
            </a:r>
            <a:r>
              <a:rPr lang="ru-RU" dirty="0"/>
              <a:t> – чистая линия мышей </a:t>
            </a:r>
            <a:r>
              <a:rPr lang="ru-RU" dirty="0" err="1"/>
              <a:t>нокаутных</a:t>
            </a:r>
            <a:r>
              <a:rPr lang="ru-RU" dirty="0"/>
              <a:t> по данному гену.</a:t>
            </a:r>
          </a:p>
        </p:txBody>
      </p:sp>
      <p:pic>
        <p:nvPicPr>
          <p:cNvPr id="9" name="Объект 8" descr="Схема получения нокаутных мышей. В эмбриональные стволовые клетки мышей некоторой чистой (то есть генетически однородной) линии (в данном случае — черного цвета) вводят фрагмент ДНК, содержащий мутантный (поврежденный) ген. Этот фрагмент встраивается в хромосомы — нередко только в одну из двух гомологичных хромосом клетки. Полученные мутантные стволовые клетки вводят в зародыши мышей другой линии (в данном случае — бурых) на ранней стадии развития и имплантируют эти зародыши в организм суррогатной матери. Рождаются химерные мыши, некоторые из которых (те, у кого предшественники половых клеток развились из инъецированных стволовых клеток) производят исключительно черное потомство. Если у каждой из таких мышей мутантный ген имеется в одной из двух гомологичных хромосом, то, в соответствии с менделевским расщеплением, приблизительно половину их потомства составят носители мутантного гена, а четверть — гомозиготы, имеющие мутантный ген в обеих хромосомах пары и, соответственно, не имеющие ни одной копии нормального (неповрежденного) гена. Потомство таких гомозигот будет чистой линией мышей, нокаутных по данному гену. Иллюстрация с сайта www.fhcrc.org (© 2007 Fred Hutchinson Cancer Research Center)"/>
          <p:cNvPicPr>
            <a:picLocks noGrp="1"/>
          </p:cNvPicPr>
          <p:nvPr>
            <p:ph idx="1"/>
          </p:nvPr>
        </p:nvPicPr>
        <p:blipFill rotWithShape="1">
          <a:blip r:embed="rId2"/>
          <a:srcRect r="31834"/>
          <a:stretch/>
        </p:blipFill>
        <p:spPr>
          <a:xfrm>
            <a:off x="5591175" y="0"/>
            <a:ext cx="4826000" cy="6669088"/>
          </a:xfrm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50180" name="Рисунок 9" descr="Нокаутные мыши. Фото из сообщения о присуждении Нобелевской премии по физиологии и медицине 2007 года на сайте журнала Natu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0239" y="0"/>
            <a:ext cx="106997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731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</a:rPr>
              <a:t>Генетическая технология редактирования генома человека - </a:t>
            </a:r>
            <a:r>
              <a:rPr lang="ru-RU" sz="2800" b="1" dirty="0" smtClean="0">
                <a:solidFill>
                  <a:srgbClr val="000000"/>
                </a:solidFill>
              </a:rPr>
              <a:t>CRISPR/Cas9</a:t>
            </a:r>
            <a:r>
              <a:rPr lang="ru-RU" sz="2800" dirty="0">
                <a:solidFill>
                  <a:srgbClr val="000000"/>
                </a:solidFill>
              </a:rPr>
              <a:t> </a:t>
            </a:r>
            <a:r>
              <a:rPr lang="ru-RU" sz="2800" dirty="0" smtClean="0">
                <a:solidFill>
                  <a:srgbClr val="000000"/>
                </a:solidFill>
              </a:rPr>
              <a:t> позволяет лечить наследственные заболевания еще на стадии развития эмбриона </a:t>
            </a:r>
            <a:br>
              <a:rPr lang="ru-RU" sz="2800" dirty="0" smtClean="0">
                <a:solidFill>
                  <a:srgbClr val="000000"/>
                </a:solidFill>
              </a:rPr>
            </a:br>
            <a:r>
              <a:rPr lang="ru-RU" sz="2800" b="1" dirty="0" smtClean="0">
                <a:solidFill>
                  <a:srgbClr val="000000"/>
                </a:solidFill>
              </a:rPr>
              <a:t>Система CRISPR — иммунная система клетки.</a:t>
            </a:r>
            <a:br>
              <a:rPr lang="ru-RU" sz="2800" b="1" dirty="0" smtClean="0">
                <a:solidFill>
                  <a:srgbClr val="000000"/>
                </a:solidFill>
              </a:rPr>
            </a:br>
            <a:endParaRPr lang="ru-RU" sz="2800" b="1" dirty="0" smtClean="0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2984500"/>
            <a:ext cx="12192000" cy="16183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ts val="1675"/>
              </a:lnSpc>
              <a:spcBef>
                <a:spcPts val="600"/>
              </a:spcBef>
              <a:spcAft>
                <a:spcPts val="1125"/>
              </a:spcAft>
            </a:pPr>
            <a:r>
              <a:rPr lang="ru-RU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В системе CRISPR/Cas9 существуют адаптивный модуль и операционная система.</a:t>
            </a:r>
            <a:endParaRPr lang="ru-RU" sz="1600">
              <a:solidFill>
                <a:srgbClr val="000000"/>
              </a:solidFill>
              <a:ea typeface="Calibri" pitchFamily="34" charset="0"/>
              <a:cs typeface="Times New Roman" pitchFamily="18" charset="0"/>
            </a:endParaRPr>
          </a:p>
          <a:p>
            <a:pPr>
              <a:lnSpc>
                <a:spcPts val="1675"/>
              </a:lnSpc>
              <a:spcBef>
                <a:spcPts val="600"/>
              </a:spcBef>
              <a:spcAft>
                <a:spcPts val="1125"/>
              </a:spcAft>
            </a:pPr>
            <a:r>
              <a:rPr lang="ru-RU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Адаптивный модуль выбирает из чужеродной ДНК вируса фрагменты и вставляет их во вполне определённое место в геноме бактерии или археи.</a:t>
            </a:r>
            <a:endParaRPr lang="ru-RU" sz="1600">
              <a:solidFill>
                <a:srgbClr val="000000"/>
              </a:solidFill>
              <a:cs typeface="Arial" charset="0"/>
            </a:endParaRPr>
          </a:p>
          <a:p>
            <a:pPr>
              <a:lnSpc>
                <a:spcPts val="1675"/>
              </a:lnSpc>
              <a:spcBef>
                <a:spcPts val="600"/>
              </a:spcBef>
              <a:spcAft>
                <a:spcPts val="1125"/>
              </a:spcAft>
            </a:pPr>
            <a:r>
              <a:rPr lang="ru-RU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Операционная часть обрабатывает эти уникальные вставки, делает из них короткую РНК и с её помощью атакует исходную, чужеродную ДНК, тем самым инактивируя вирус или плазмиду.</a:t>
            </a:r>
            <a:endParaRPr lang="ru-RU" sz="1600">
              <a:solidFill>
                <a:srgbClr val="000000"/>
              </a:solidFill>
              <a:cs typeface="Arial" charset="0"/>
            </a:endParaRPr>
          </a:p>
        </p:txBody>
      </p:sp>
      <p:pic>
        <p:nvPicPr>
          <p:cNvPr id="35843" name="Рисунок 7" descr="http://kot.sh/sites/default/files/styles/medium/public/images/koonin-1.png?itok=cYndCsA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238" y="4854577"/>
            <a:ext cx="1758951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4" name="Прямоугольник 9"/>
          <p:cNvSpPr>
            <a:spLocks noChangeArrowheads="1"/>
          </p:cNvSpPr>
          <p:nvPr/>
        </p:nvSpPr>
        <p:spPr bwMode="auto">
          <a:xfrm rot="10800000" flipV="1">
            <a:off x="2122488" y="5660947"/>
            <a:ext cx="4022725" cy="106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1325"/>
              </a:lnSpc>
              <a:spcBef>
                <a:spcPts val="1875"/>
              </a:spcBef>
              <a:spcAft>
                <a:spcPts val="600"/>
              </a:spcAft>
            </a:pPr>
            <a:r>
              <a:rPr lang="ru-RU" b="1">
                <a:solidFill>
                  <a:srgbClr val="000000"/>
                </a:solidFill>
                <a:cs typeface="Times New Roman" pitchFamily="18" charset="0"/>
              </a:rPr>
              <a:t>Евгений Кунин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lnSpc>
                <a:spcPts val="1675"/>
              </a:lnSpc>
              <a:spcBef>
                <a:spcPts val="600"/>
              </a:spcBef>
              <a:spcAft>
                <a:spcPts val="1125"/>
              </a:spcAft>
            </a:pPr>
            <a:r>
              <a:rPr lang="ru-RU">
                <a:solidFill>
                  <a:srgbClr val="272727"/>
                </a:solidFill>
                <a:cs typeface="Times New Roman" pitchFamily="18" charset="0"/>
              </a:rPr>
              <a:t>Сотрудник Национального центра биотехнологической информации США.</a:t>
            </a:r>
            <a:endParaRPr lang="ru-RU" sz="1600">
              <a:latin typeface="Calibri" pitchFamily="34" charset="0"/>
            </a:endParaRPr>
          </a:p>
        </p:txBody>
      </p:sp>
      <p:pic>
        <p:nvPicPr>
          <p:cNvPr id="35845" name="Рисунок 10" descr="http://kot.sh/sites/default/files/styles/medium/public/images/severinov.png?itok=fW5UBdn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5214" y="4818063"/>
            <a:ext cx="2063751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Прямоугольник 11"/>
          <p:cNvSpPr>
            <a:spLocks noChangeArrowheads="1"/>
          </p:cNvSpPr>
          <p:nvPr/>
        </p:nvSpPr>
        <p:spPr bwMode="auto">
          <a:xfrm rot="10800000" flipV="1">
            <a:off x="8470901" y="5485266"/>
            <a:ext cx="3038475" cy="1284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ts val="1325"/>
              </a:lnSpc>
              <a:spcBef>
                <a:spcPts val="1875"/>
              </a:spcBef>
              <a:spcAft>
                <a:spcPts val="600"/>
              </a:spcAft>
            </a:pPr>
            <a:r>
              <a:rPr lang="ru-RU" b="1">
                <a:solidFill>
                  <a:srgbClr val="000000"/>
                </a:solidFill>
                <a:cs typeface="Times New Roman" pitchFamily="18" charset="0"/>
              </a:rPr>
              <a:t>Константин Северин</a:t>
            </a:r>
          </a:p>
          <a:p>
            <a:pPr>
              <a:lnSpc>
                <a:spcPts val="1675"/>
              </a:lnSpc>
              <a:spcBef>
                <a:spcPts val="600"/>
              </a:spcBef>
              <a:spcAft>
                <a:spcPts val="1125"/>
              </a:spcAft>
            </a:pPr>
            <a:r>
              <a:rPr lang="ru-RU">
                <a:solidFill>
                  <a:srgbClr val="272727"/>
                </a:solidFill>
                <a:cs typeface="Times New Roman" pitchFamily="18" charset="0"/>
              </a:rPr>
              <a:t>Профессор Университета Ратгерса (США) и Сколковского института науки и технологий.</a:t>
            </a:r>
            <a:endParaRPr lang="ru-RU" sz="16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1824040"/>
            <a:ext cx="12192000" cy="82330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lnSpc>
                <a:spcPts val="1850"/>
              </a:lnSpc>
              <a:spcBef>
                <a:spcPts val="1875"/>
              </a:spcBef>
              <a:spcAft>
                <a:spcPts val="600"/>
              </a:spcAft>
            </a:pPr>
            <a:r>
              <a:rPr lang="ru-RU" b="1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CRISPR — Clustered Regularly Interspaced Short Palindromic Repeats, короткие палиндромные повторы, регулярно расположенные группами (CRISPR-кассеты), содержащие информацию о геномах фагов. Рядом с ними расположены гены кодирующие Cas-белки.</a:t>
            </a:r>
          </a:p>
        </p:txBody>
      </p:sp>
    </p:spTree>
    <p:extLst>
      <p:ext uri="{BB962C8B-B14F-4D97-AF65-F5344CB8AC3E}">
        <p14:creationId xmlns:p14="http://schemas.microsoft.com/office/powerpoint/2010/main" val="9058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50851"/>
            <a:ext cx="12192000" cy="6068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1125"/>
              </a:spcAft>
            </a:pPr>
            <a:r>
              <a:rPr lang="ru-RU" sz="4000" b="1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Бактерия имеет в геноме </a:t>
            </a:r>
            <a:r>
              <a:rPr lang="ru-RU" sz="4000" b="1" i="1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CRISPR-библиотеку </a:t>
            </a:r>
            <a:r>
              <a:rPr lang="ru-RU" sz="4000" b="1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фрагментов ДНК вирусов</a:t>
            </a:r>
          </a:p>
          <a:p>
            <a:pPr>
              <a:spcBef>
                <a:spcPts val="600"/>
              </a:spcBef>
              <a:spcAft>
                <a:spcPts val="1125"/>
              </a:spcAft>
            </a:pPr>
            <a:r>
              <a:rPr lang="ru-RU" sz="4000" b="1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На основе записанной в геноме бактерии информации о фрагментах вирусной ДНК строится </a:t>
            </a:r>
            <a:r>
              <a:rPr lang="ru-RU" sz="4000" b="1" i="1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РНК-гид</a:t>
            </a:r>
          </a:p>
          <a:p>
            <a:pPr>
              <a:spcBef>
                <a:spcPts val="600"/>
              </a:spcBef>
              <a:spcAft>
                <a:spcPts val="1125"/>
              </a:spcAft>
            </a:pPr>
            <a:r>
              <a:rPr lang="ru-RU" sz="4000" b="1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РНК-гид находит  вирусные фрагменты и привлекает белок </a:t>
            </a:r>
            <a:r>
              <a:rPr lang="ru-RU" sz="4000" b="1" i="1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Cas9,</a:t>
            </a:r>
            <a:r>
              <a:rPr lang="ru-RU" sz="4000" b="1">
                <a:solidFill>
                  <a:srgbClr val="272727"/>
                </a:solidFill>
                <a:latin typeface="Arial" charset="0"/>
                <a:cs typeface="Times New Roman" pitchFamily="18" charset="0"/>
              </a:rPr>
              <a:t> который режет ДНК вируса, тем самым защищая бактерию от инфицирования. </a:t>
            </a:r>
          </a:p>
        </p:txBody>
      </p:sp>
    </p:spTree>
    <p:extLst>
      <p:ext uri="{BB962C8B-B14F-4D97-AF65-F5344CB8AC3E}">
        <p14:creationId xmlns:p14="http://schemas.microsoft.com/office/powerpoint/2010/main" val="145322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Таблица 4" descr="http://kot.sh/sites/default/files/images/019_ksh-08.jpg"/>
          <p:cNvPicPr>
            <a:picLocks noGrp="1"/>
          </p:cNvPicPr>
          <p:nvPr>
            <p:ph type="tbl" idx="4294967295"/>
          </p:nvPr>
        </p:nvPicPr>
        <p:blipFill>
          <a:blip r:embed="rId2"/>
          <a:srcRect b="56380"/>
          <a:stretch>
            <a:fillRect/>
          </a:stretch>
        </p:blipFill>
        <p:spPr>
          <a:xfrm>
            <a:off x="657225" y="153988"/>
            <a:ext cx="5373688" cy="6076950"/>
          </a:xfrm>
        </p:spPr>
      </p:pic>
      <p:pic>
        <p:nvPicPr>
          <p:cNvPr id="37890" name="Рисунок 5" descr="http://kot.sh/sites/default/files/images/019_ksh-08.jpg"/>
          <p:cNvPicPr>
            <a:picLocks noChangeAspect="1" noChangeArrowheads="1"/>
          </p:cNvPicPr>
          <p:nvPr/>
        </p:nvPicPr>
        <p:blipFill>
          <a:blip r:embed="rId2"/>
          <a:srcRect t="43729"/>
          <a:stretch>
            <a:fillRect/>
          </a:stretch>
        </p:blipFill>
        <p:spPr bwMode="auto">
          <a:xfrm>
            <a:off x="6400802" y="388939"/>
            <a:ext cx="5133975" cy="634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8493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365125"/>
            <a:ext cx="10972800" cy="6159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smtClean="0"/>
              <a:t>Изображение системы </a:t>
            </a:r>
            <a:r>
              <a:rPr lang="en-US" sz="3600" smtClean="0"/>
              <a:t>CRISPR-Cas</a:t>
            </a:r>
            <a:br>
              <a:rPr lang="en-US" sz="3600" smtClean="0"/>
            </a:br>
            <a:r>
              <a:rPr lang="ru-RU" sz="3600" smtClean="0"/>
              <a:t>(</a:t>
            </a:r>
            <a:r>
              <a:rPr lang="en-US" sz="3600" smtClean="0"/>
              <a:t>Steve Dixon / Feng Zhang / MIT</a:t>
            </a:r>
            <a:r>
              <a:rPr lang="ru-RU" sz="3600" smtClean="0"/>
              <a:t>)</a:t>
            </a:r>
            <a:r>
              <a:rPr lang="en-US" sz="3600" smtClean="0"/>
              <a:t/>
            </a:r>
            <a:br>
              <a:rPr lang="en-US" sz="3600" smtClean="0"/>
            </a:br>
            <a:endParaRPr lang="ru-RU" sz="3600" smtClean="0"/>
          </a:p>
        </p:txBody>
      </p:sp>
      <p:pic>
        <p:nvPicPr>
          <p:cNvPr id="40962" name="Picture 2" descr="Рисунок художника системы CRISPR-Cas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9802" y="818866"/>
            <a:ext cx="8913436" cy="6039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601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ym_1450096116-630x4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7437" y="1196752"/>
            <a:ext cx="10465161" cy="547260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19671" y="404667"/>
            <a:ext cx="6816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Гены и спорт</a:t>
            </a:r>
            <a:r>
              <a:rPr lang="ru-RU" dirty="0" smtClean="0">
                <a:solidFill>
                  <a:srgbClr val="000000"/>
                </a:solidFill>
                <a:cs typeface="+mn-cs"/>
              </a:rPr>
              <a:t> </a:t>
            </a:r>
            <a:endParaRPr lang="ru-RU" dirty="0">
              <a:solidFill>
                <a:srgbClr val="000000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258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371" y="116632"/>
            <a:ext cx="11233248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dirty="0"/>
              <a:t>Генетический паспорт </a:t>
            </a:r>
            <a:r>
              <a:rPr lang="ru-RU" sz="2400" dirty="0"/>
              <a:t>представляет собой набор сведений о природных способностях конкретной личности и составляется на основе генетических (иначе наследственных) данных. Последние «записаны» в организме человека особой, уникальной для каждого, биологической структурой – ДНК.</a:t>
            </a:r>
            <a:br>
              <a:rPr lang="ru-RU" sz="2400" dirty="0"/>
            </a:br>
            <a:r>
              <a:rPr lang="ru-RU" sz="2400" dirty="0"/>
              <a:t>Особый интерес представляет составление подобного информационного документа для такой отрасли науки, как спортивная генетика.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46" y="2276872"/>
            <a:ext cx="9835190" cy="45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89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5257800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schemeClr val="bg1"/>
                </a:solidFill>
                <a:latin typeface="PT Sans" panose="020B0503020203020204" pitchFamily="34" charset="-52"/>
              </a:rPr>
              <a:t>Спасибо за внимание</a:t>
            </a:r>
            <a:endParaRPr lang="ru-RU" sz="3600" dirty="0">
              <a:solidFill>
                <a:schemeClr val="bg1"/>
              </a:solidFill>
              <a:latin typeface="PT Sans" panose="020B0503020203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3509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1187</Words>
  <Application>Microsoft Office PowerPoint</Application>
  <PresentationFormat>Произвольный</PresentationFormat>
  <Paragraphs>128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Тема Office</vt:lpstr>
      <vt:lpstr>1_Тема Office</vt:lpstr>
      <vt:lpstr>Оформление по умолчанию</vt:lpstr>
      <vt:lpstr>Геномные и внегеномные ДНК, перепрограммирование и редактирование генома и другие актуальные проблемы генетики</vt:lpstr>
      <vt:lpstr> Вектор развития биологии - генетические исследования в интересах медицины и сельского хозяйства </vt:lpstr>
      <vt:lpstr>Здоровье человека – здоровый геном</vt:lpstr>
      <vt:lpstr> МАМА – НЕ КУРИ </vt:lpstr>
      <vt:lpstr>СМИ: Минздрав рассматривает пожизненный запрет на продажу сигарет родившимся после 2014 года Концепция подразумевает, что она начнет действовать с 2033 года</vt:lpstr>
      <vt:lpstr>Внегеномные или циркулирующие ДНК</vt:lpstr>
      <vt:lpstr>Африканский подземный грызун  - голый землекоп не стареет и не болеет раком</vt:lpstr>
      <vt:lpstr>Ферменты – инструменты генетической инженерии</vt:lpstr>
      <vt:lpstr>Презентация PowerPoint</vt:lpstr>
      <vt:lpstr>Презентация PowerPoint</vt:lpstr>
      <vt:lpstr>перепрограммирование клеток </vt:lpstr>
      <vt:lpstr>Перепрограммирование ядра клетки эпителия лягушки</vt:lpstr>
      <vt:lpstr>Клонирование млекопитающих</vt:lpstr>
      <vt:lpstr>Дебби, Дэнис, Дианна и Дейзи – клоны из клеток Долли </vt:lpstr>
      <vt:lpstr> Подходы к клонированию человека </vt:lpstr>
      <vt:lpstr> Модификация соматической клетки, приводящая к её превращению в стволовую клетку </vt:lpstr>
      <vt:lpstr>    Способ перепрограммирования специализированной клетки в стволовую </vt:lpstr>
      <vt:lpstr>Лауреаты Нобелевской премии по физиологии и медицине (2007 г.) за изобретение метода нокаута генов </vt:lpstr>
      <vt:lpstr>Получение  нокаутных мышей</vt:lpstr>
      <vt:lpstr>Генетическая технология редактирования генома человека - CRISPR/Cas9  позволяет лечить наследственные заболевания еще на стадии развития эмбриона  Система CRISPR — иммунная система клетки. </vt:lpstr>
      <vt:lpstr>Презентация PowerPoint</vt:lpstr>
      <vt:lpstr>Презентация PowerPoint</vt:lpstr>
      <vt:lpstr>Изображение системы CRISPR-Cas (Steve Dixon / Feng Zhang / MIT) 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140</dc:creator>
  <cp:lastModifiedBy>140</cp:lastModifiedBy>
  <cp:revision>51</cp:revision>
  <dcterms:created xsi:type="dcterms:W3CDTF">2016-10-18T12:58:40Z</dcterms:created>
  <dcterms:modified xsi:type="dcterms:W3CDTF">2017-03-26T06:10:06Z</dcterms:modified>
</cp:coreProperties>
</file>