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  <p:sldMasterId id="2147483864" r:id="rId2"/>
    <p:sldMasterId id="2147483876" r:id="rId3"/>
    <p:sldMasterId id="2147483888" r:id="rId4"/>
    <p:sldMasterId id="2147483900" r:id="rId5"/>
  </p:sldMasterIdLst>
  <p:sldIdLst>
    <p:sldId id="279" r:id="rId6"/>
    <p:sldId id="278" r:id="rId7"/>
    <p:sldId id="266" r:id="rId8"/>
    <p:sldId id="257" r:id="rId9"/>
    <p:sldId id="268" r:id="rId10"/>
    <p:sldId id="276" r:id="rId11"/>
    <p:sldId id="258" r:id="rId12"/>
    <p:sldId id="259" r:id="rId13"/>
    <p:sldId id="277" r:id="rId14"/>
    <p:sldId id="261" r:id="rId15"/>
    <p:sldId id="263" r:id="rId16"/>
    <p:sldId id="269" r:id="rId17"/>
    <p:sldId id="265" r:id="rId18"/>
    <p:sldId id="270" r:id="rId19"/>
    <p:sldId id="272" r:id="rId20"/>
    <p:sldId id="271" r:id="rId21"/>
    <p:sldId id="264" r:id="rId22"/>
    <p:sldId id="267" r:id="rId23"/>
    <p:sldId id="273" r:id="rId24"/>
    <p:sldId id="274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42" autoAdjust="0"/>
    <p:restoredTop sz="94676" autoAdjust="0"/>
  </p:normalViewPr>
  <p:slideViewPr>
    <p:cSldViewPr>
      <p:cViewPr varScale="1">
        <p:scale>
          <a:sx n="87" d="100"/>
          <a:sy n="87" d="100"/>
        </p:scale>
        <p:origin x="110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2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FB44C7-A58A-4583-A50B-053D5ECBBE68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67A2FB-4146-4837-BA8E-DB99CEA8F15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005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FB44C7-A58A-4583-A50B-053D5ECBBE68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67A2FB-4146-4837-BA8E-DB99CEA8F15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320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FB44C7-A58A-4583-A50B-053D5ECBBE68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67A2FB-4146-4837-BA8E-DB99CEA8F15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7509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FB44C7-A58A-4583-A50B-053D5ECBBE68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67A2FB-4146-4837-BA8E-DB99CEA8F15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739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FB44C7-A58A-4583-A50B-053D5ECBBE68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67A2FB-4146-4837-BA8E-DB99CEA8F15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387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FB44C7-A58A-4583-A50B-053D5ECBBE68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67A2FB-4146-4837-BA8E-DB99CEA8F15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070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FB44C7-A58A-4583-A50B-053D5ECBBE68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67A2FB-4146-4837-BA8E-DB99CEA8F15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24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0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0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FB44C7-A58A-4583-A50B-053D5ECBBE68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67A2FB-4146-4837-BA8E-DB99CEA8F15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882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43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FB44C7-A58A-4583-A50B-053D5ECBBE68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67A2FB-4146-4837-BA8E-DB99CEA8F15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184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FB44C7-A58A-4583-A50B-053D5ECBBE68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67A2FB-4146-4837-BA8E-DB99CEA8F15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657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FB44C7-A58A-4583-A50B-053D5ECBBE68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67A2FB-4146-4837-BA8E-DB99CEA8F15A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70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7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7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3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A29B33-5373-41D2-8037-FF813E44DC21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F7F665A-C79B-4855-A0D3-605D4D3A1294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368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B4A29B33-5373-41D2-8037-FF813E44DC21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0F7F665A-C79B-4855-A0D3-605D4D3A1294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671816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A29B33-5373-41D2-8037-FF813E44DC21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7F665A-C79B-4855-A0D3-605D4D3A1294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9269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A29B33-5373-41D2-8037-FF813E44DC21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7F665A-C79B-4855-A0D3-605D4D3A1294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169302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7F665A-C79B-4855-A0D3-605D4D3A1294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A29B33-5373-41D2-8037-FF813E44DC21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155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A29B33-5373-41D2-8037-FF813E44DC21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7F665A-C79B-4855-A0D3-605D4D3A1294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821121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A29B33-5373-41D2-8037-FF813E44DC21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7F665A-C79B-4855-A0D3-605D4D3A1294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1684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B4A29B33-5373-41D2-8037-FF813E44DC21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0F7F665A-C79B-4855-A0D3-605D4D3A1294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839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A29B33-5373-41D2-8037-FF813E44DC21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F7F665A-C79B-4855-A0D3-605D4D3A1294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255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A29B33-5373-41D2-8037-FF813E44DC21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7F665A-C79B-4855-A0D3-605D4D3A1294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3541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A29B33-5373-41D2-8037-FF813E44DC21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7F665A-C79B-4855-A0D3-605D4D3A1294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76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7B93E6-166A-4B49-8A12-CDE5A2398E5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D4C5FC-1D1B-4C72-9F48-781405631FC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84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94A236-61CB-46B7-B692-D3AE6124773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482DC4-2BEF-48BB-AD97-FC48F997BDF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9206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5C8696-5CCD-4BE8-ACFB-1E263C7EA58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047CCF-0B1F-43F2-A799-3C7C943B95A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3441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32E31F-6DA3-4E48-A381-A55AD74DF76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F390E5-1C82-4AF6-B41F-5C110E73DCF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850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3084C1-96E6-4D39-85BB-58C6EC58097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347370-4DF2-4F4C-80EE-CD06BEB1A6F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050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E11A7E-B5AE-47C3-8526-CF536559CE1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BBC913-7528-44AC-905D-391D6C748FE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03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FF735F-8026-490D-A433-F18E73FE4D3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D19ED1-FCA2-4EBE-8E3F-3CA63CFA685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25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6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6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79072B-2AD1-41CC-9A7C-1B2D355C293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B3D3AE-B1BA-46BD-B4A9-E9F2FFFA009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072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1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5E594D-4AB4-44F1-B596-40F064BFBDF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4B109-426E-4AF1-9452-11EC964E19C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261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8A7651-0A85-43F8-A594-30BC2FD18FF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C24DD1-34CC-48CD-98C1-3AEB99D040C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269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38681A-4A60-4013-A55D-1AC36C80884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AC57CD-6F66-4B03-B373-D68769E140F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634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D04030-3F07-4470-9A42-98BD04B6F77D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6B3BAB-ADD4-4372-BEE0-7E966C096F37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001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C464E-72FC-43B3-9100-959B1EEFA2D5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8FB409-CCAC-4C74-AF0E-29E129175E1E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915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9EE32C-77CA-426E-B18E-289C1FCCCC4F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5919E5-60C1-4429-9BAE-D5EF2B88416B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120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462929-1664-4881-9C5C-8E75DBCD402C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C9DA80-7962-40C1-BF2E-A80963E46124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8394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2A3974-8B42-4DFE-AC93-AE3B85CB448F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198310-A8B7-4342-94F3-ADE3C4FAB2DD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706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968D4E-C2AC-45F9-86D0-ED887032C6F0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A3E4AD-B523-4E0E-B3F3-020249BD4E08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9923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D2CA5C-A6F4-4427-8357-AF59E989AC06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4E0E1-7A02-4248-B4C7-FB3D6DCAA9AF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5729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45AA43-5EB8-4B0A-92C5-ABFCDAA21FF1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85C4F-D114-4DF0-91B8-CE13188BAD88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372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17DA82-E4C1-4B9B-B3B5-98EF2153B949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46BE9D-A8F1-4031-B6F2-4D82B6878A77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838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29F38E-A0FD-4F4C-AC1C-973EEC731B71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D0DE5C-BBF4-4C90-8AF2-D3F7CB51640E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281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E957CF-5EDB-4662-B723-E4938A948B53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4A0B1-20E0-4A64-9352-E171E21A4E14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964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5B9B658-081C-413F-8C96-E512DDDF3D2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11/27/2015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F1165E1-3E1B-4D1E-90E1-60FCF841CC8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512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5B9B658-081C-413F-8C96-E512DDDF3D2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11/27/2015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EF1165E1-3E1B-4D1E-90E1-60FCF841CC8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1766024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0418FA7-42D9-411E-9C3E-80A8FB77B17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A73BE4C-C992-4373-B353-9C064DE3E89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573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E536196-7247-4F33-9F3F-C65065B10B87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000CA6F-FBAD-4DE8-960C-FFBE05B26E92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121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10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5" Type="http://schemas.microsoft.com/office/2007/relationships/hdphoto" Target="../media/hdphoto3.wdp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microsoft.com/office/2007/relationships/hdphoto" Target="../media/hdphoto4.wdp"/><Relationship Id="rId7" Type="http://schemas.openxmlformats.org/officeDocument/2006/relationships/image" Target="../media/image15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1.jpg"/><Relationship Id="rId7" Type="http://schemas.microsoft.com/office/2007/relationships/hdphoto" Target="../media/hdphoto6.wdp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microsoft.com/office/2007/relationships/hdphoto" Target="../media/hdphoto5.wdp"/><Relationship Id="rId4" Type="http://schemas.openxmlformats.org/officeDocument/2006/relationships/image" Target="../media/image22.png"/><Relationship Id="rId9" Type="http://schemas.microsoft.com/office/2007/relationships/hdphoto" Target="../media/hdphoto7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hdphoto" Target="../media/hdphoto8.wdp"/><Relationship Id="rId7" Type="http://schemas.microsoft.com/office/2007/relationships/hdphoto" Target="../media/hdphoto10.wdp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microsoft.com/office/2007/relationships/hdphoto" Target="../media/hdphoto9.wdp"/><Relationship Id="rId10" Type="http://schemas.microsoft.com/office/2007/relationships/hdphoto" Target="../media/hdphoto11.wdp"/><Relationship Id="rId4" Type="http://schemas.openxmlformats.org/officeDocument/2006/relationships/image" Target="../media/image27.png"/><Relationship Id="rId9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4.wdp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6.wdp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g"/><Relationship Id="rId4" Type="http://schemas.microsoft.com/office/2007/relationships/hdphoto" Target="../media/hdphoto17.wdp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9.wdp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0.wdp"/><Relationship Id="rId7" Type="http://schemas.microsoft.com/office/2007/relationships/hdphoto" Target="../media/hdphoto22.wdp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microsoft.com/office/2007/relationships/hdphoto" Target="../media/hdphoto21.wdp"/><Relationship Id="rId4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3.wdp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4.wdp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6" Type="http://schemas.microsoft.com/office/2007/relationships/hdphoto" Target="../media/hdphoto26.wdp"/><Relationship Id="rId5" Type="http://schemas.openxmlformats.org/officeDocument/2006/relationships/image" Target="../media/image50.png"/><Relationship Id="rId4" Type="http://schemas.microsoft.com/office/2007/relationships/hdphoto" Target="../media/hdphoto25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1484784"/>
            <a:ext cx="8064896" cy="3384376"/>
          </a:xfrm>
          <a:prstGeom prst="rect">
            <a:avLst/>
          </a:prstGeom>
        </p:spPr>
        <p:txBody>
          <a:bodyPr wrap="none">
            <a:prstTxWarp prst="textCurveUp">
              <a:avLst>
                <a:gd name="adj" fmla="val 26513"/>
              </a:avLst>
            </a:prstTxWarp>
            <a:spAutoFit/>
          </a:bodyPr>
          <a:lstStyle/>
          <a:p>
            <a:pPr algn="ctr"/>
            <a:r>
              <a:rPr lang="ru-RU" sz="54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glow rad="127000">
                    <a:schemeClr val="tx1"/>
                  </a:glow>
                </a:effectLst>
                <a:latin typeface="Times New Roman" pitchFamily="18" charset="0"/>
                <a:cs typeface="Times New Roman" pitchFamily="18" charset="0"/>
              </a:rPr>
              <a:t>Брем </a:t>
            </a:r>
            <a:endParaRPr lang="ru-RU" sz="5400" b="1" dirty="0" smtClean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glow rad="127000">
                  <a:schemeClr val="tx1"/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5400" b="1" dirty="0" smtClean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glow rad="127000">
                    <a:schemeClr val="tx1"/>
                  </a:glow>
                </a:effectLst>
                <a:latin typeface="Times New Roman" pitchFamily="18" charset="0"/>
                <a:cs typeface="Times New Roman" pitchFamily="18" charset="0"/>
              </a:rPr>
              <a:t>ХХ </a:t>
            </a:r>
            <a:r>
              <a:rPr lang="ru-RU" sz="54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glow rad="127000">
                    <a:schemeClr val="tx1"/>
                  </a:glow>
                </a:effectLst>
                <a:latin typeface="Times New Roman" pitchFamily="18" charset="0"/>
                <a:cs typeface="Times New Roman" pitchFamily="18" charset="0"/>
              </a:rPr>
              <a:t>века </a:t>
            </a:r>
          </a:p>
        </p:txBody>
      </p:sp>
    </p:spTree>
    <p:extLst>
      <p:ext uri="{BB962C8B-B14F-4D97-AF65-F5344CB8AC3E}">
        <p14:creationId xmlns:p14="http://schemas.microsoft.com/office/powerpoint/2010/main" val="808553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572000" y="1916832"/>
            <a:ext cx="4032448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800" b="1" dirty="0" err="1" smtClean="0"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Бернград</a:t>
            </a:r>
            <a:r>
              <a:rPr lang="ru-RU" sz="7000" b="1" dirty="0" smtClean="0"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800" b="1" dirty="0" err="1" smtClean="0"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Гржимек</a:t>
            </a:r>
            <a:r>
              <a:rPr lang="ru-RU" sz="7000" b="1" dirty="0" smtClean="0"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i="1" dirty="0" smtClean="0"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(1909 - 1987)</a:t>
            </a:r>
            <a:endParaRPr lang="ru-RU" sz="5400" b="1" i="1" dirty="0">
              <a:effectLst>
                <a:glow rad="127000">
                  <a:schemeClr val="bg1"/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7200"/>
                    </a14:imgEffect>
                    <a14:imgEffect>
                      <a14:saturation sat="33000"/>
                    </a14:imgEffect>
                    <a14:imgEffect>
                      <a14:brightnessContrast bright="-10000" contrast="-3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202" y="1412776"/>
            <a:ext cx="3563703" cy="432193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glow rad="203200">
              <a:schemeClr val="bg1"/>
            </a:glow>
            <a:outerShdw dist="35921" dir="2700000" algn="ctr" rotWithShape="0">
              <a:schemeClr val="bg2"/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7801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1000"/>
                    </a14:imgEffect>
                    <a14:imgEffect>
                      <a14:brightnessContrast bright="-7000" contrast="-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27" name="Picture 3" descr="C:\Users\user90\Desktop\Гржимек\QCAY3RGC7CA6V2DC2CADMHHZRCAPRU17XCA91KE9ECASWGY3UCAC3HPF1CAYLOFICCANN6ET8CAFIEVSECAT060FLCA0N0CVGCAJP6A3BCAC2WAZECALKJ818CAYUTFKFCA3OA9KUCAB5KE25CAQADW0K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8000"/>
                    </a14:imgEffect>
                    <a14:imgEffect>
                      <a14:brightnessContrast bright="-5000" contrast="3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314" y="51249"/>
            <a:ext cx="3756344" cy="3739650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41" y="1263"/>
            <a:ext cx="3878235" cy="3789636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3573016"/>
            <a:ext cx="3240360" cy="3156111"/>
          </a:xfrm>
          <a:prstGeom prst="rect">
            <a:avLst/>
          </a:prstGeom>
          <a:ln>
            <a:noFill/>
          </a:ln>
          <a:effectLst>
            <a:softEdge rad="203200"/>
          </a:effectLst>
        </p:spPr>
      </p:pic>
    </p:spTree>
    <p:extLst>
      <p:ext uri="{BB962C8B-B14F-4D97-AF65-F5344CB8AC3E}">
        <p14:creationId xmlns:p14="http://schemas.microsoft.com/office/powerpoint/2010/main" val="1140760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Users\user90\Desktop\Гржимек\7CAHT6AVOCAF0EFIOCAF8W711CA5XSTO7CAD7WL2KCAO7EOWKCA97K1TRCASWX8F9CA2CEWAVCASURSFBCA5H6BNCCAJ7DJIKCA4TPQTUCAKKL1DBCAZ2DN45CA03YDPDCAVOCH4DCAWN3BTHCAAPWLF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8807" y="476672"/>
            <a:ext cx="1759155" cy="25999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90\Desktop\Гржимек\7CANXSYLPCACTODZFCA9TE0RKCATYP6YDCA8FEX6ICAQNTP1MCAA1P4N4CA2SYDILCAWOI093CAT5LUKACAGW7JBECAOZEHTMCAEYG999CA57FJZTCA4YGDUGCAUMIFH8CAJBQMF0CAP8AXMJCAV3GS9P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0293" y="3811104"/>
            <a:ext cx="1656184" cy="260153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er90\Desktop\Гржимек\25169849_Dikoe_zhivotnoe[1]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76672"/>
            <a:ext cx="1759349" cy="2602939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user90\Desktop\Гржимек\KCA9OZ0Q6CAUX4KEVCAU5E4J8CAIAE9SNCAJIIPXKCAF46JNWCA37B5E6CAUPGEH9CAG6G7QUCA6OANMJCA2Y12ZJCA2D41HMCA0B97JYCAFGA5ASCABA2YTSCAQOC9DPCALKP78OCAYPYVU6CAP2444Z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6672"/>
            <a:ext cx="1759155" cy="2643539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user90\Desktop\Гржимек\1311084719_grzhimek[1]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811103"/>
            <a:ext cx="1759349" cy="2601539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user90\Desktop\Гржимек\LCA855CDDCA4BIFQ4CA8VZKOGCAUKLVE0CAPVJMHJCASCJQK7CAYDPP7GCAY3JSMACAY3IYCVCA0BFN1FCACCZNMYCA2BO8M1CAC0V7OXCA1M7OBYCAQRBY63CA8SE6IUCAWCZJ4MCA3LW8WYCANG3QDH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811104"/>
            <a:ext cx="1759349" cy="260392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user90\Desktop\Гржимек\LCABLKA8HCAXABSKOCA2L68EGCAU9BUZGCAOIKZEWCAPKSPH4CAQ8VUB9CA3WL023CA1BE2FQCABCBHN2CA1FCGIICADOMRT7CAN6TYLTCAJHU0V1CAZGYUQJCAR3W7S6CA8ZNP0HCAHUUO7WCAQBTHDJ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3" y="476672"/>
            <a:ext cx="1759349" cy="261389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user90\Desktop\Гржимек\big[1]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3" y="3788602"/>
            <a:ext cx="1759349" cy="2611069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0163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3021"/>
            <a:ext cx="9144000" cy="621195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00034" cy="6858000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95" y="226049"/>
            <a:ext cx="3240360" cy="441499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88640"/>
            <a:ext cx="3600400" cy="4452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1242" y="2996952"/>
            <a:ext cx="3161516" cy="376716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960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83560" y="824927"/>
            <a:ext cx="3960440" cy="5324535"/>
          </a:xfrm>
          <a:prstGeom prst="rect">
            <a:avLst/>
          </a:prstGeom>
          <a:effectLst>
            <a:glow rad="127000">
              <a:schemeClr val="bg1"/>
            </a:glow>
          </a:effectLst>
        </p:spPr>
        <p:txBody>
          <a:bodyPr wrap="square">
            <a:spAutoFit/>
          </a:bodyPr>
          <a:lstStyle/>
          <a:p>
            <a:r>
              <a:rPr lang="ru-RU" sz="2000" b="1" dirty="0"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Национальный парк Серенгети, расположен в районе Великого Африканского Разлома. Он входит в список известнейших Национальных парков мира. Национальный парк Серенгети – это низкотравные холмистые </a:t>
            </a:r>
            <a:r>
              <a:rPr lang="ru-RU" sz="2000" b="1"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долины </a:t>
            </a:r>
            <a:r>
              <a:rPr lang="ru-RU" sz="2000" b="1" smtClean="0"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площадью </a:t>
            </a:r>
            <a:r>
              <a:rPr lang="ru-RU" sz="2000" b="1" dirty="0"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30 000 квадратных километров на </a:t>
            </a:r>
            <a:r>
              <a:rPr lang="ru-RU" sz="2000" b="1" dirty="0" smtClean="0"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территории </a:t>
            </a:r>
            <a:r>
              <a:rPr lang="ru-RU" sz="2000" b="1" dirty="0"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Танзании и Кении. Их покрывает сочная трава, которая прекрасно растет на плодородной почве вулканического происхождения. Серенгети – рай для животных, восхищающих всех побывавших в </a:t>
            </a:r>
            <a:r>
              <a:rPr lang="ru-RU" sz="2000" b="1" dirty="0" smtClean="0"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нем</a:t>
            </a:r>
            <a:endParaRPr lang="ru-RU" sz="2000" b="1" dirty="0">
              <a:effectLst>
                <a:glow rad="127000">
                  <a:schemeClr val="bg1"/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16" r="2135"/>
          <a:stretch/>
        </p:blipFill>
        <p:spPr bwMode="auto">
          <a:xfrm>
            <a:off x="395536" y="1268759"/>
            <a:ext cx="4591031" cy="454059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glow rad="127000">
              <a:schemeClr val="bg1"/>
            </a:glow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2016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556" y="215588"/>
            <a:ext cx="3888432" cy="3293659"/>
          </a:xfrm>
          <a:prstGeom prst="rect">
            <a:avLst/>
          </a:prstGeom>
          <a:noFill/>
          <a:ln>
            <a:noFill/>
          </a:ln>
          <a:effectLst>
            <a:glow rad="127000">
              <a:schemeClr val="bg1"/>
            </a:glow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9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789040"/>
            <a:ext cx="4320481" cy="2884793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2">
                <a:lumMod val="75000"/>
              </a:schemeClr>
            </a:glow>
            <a:innerShdw blurRad="63500" dist="50800" dir="81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15587"/>
            <a:ext cx="3888432" cy="3293659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2">
                <a:lumMod val="75000"/>
              </a:schemeClr>
            </a:glow>
            <a:innerShdw blurRad="63500" dist="50800" dir="189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3519" y="3784914"/>
            <a:ext cx="4320481" cy="2884793"/>
          </a:xfrm>
          <a:prstGeom prst="rect">
            <a:avLst/>
          </a:prstGeom>
          <a:noFill/>
          <a:ln>
            <a:noFill/>
          </a:ln>
          <a:effectLst>
            <a:glow rad="127000">
              <a:schemeClr val="bg1"/>
            </a:glow>
            <a:innerShdw blurRad="63500" dist="50800" dir="27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6928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5000" contrast="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635" y="796947"/>
            <a:ext cx="4901666" cy="47493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TextBox 1"/>
          <p:cNvSpPr txBox="1"/>
          <p:nvPr/>
        </p:nvSpPr>
        <p:spPr>
          <a:xfrm>
            <a:off x="5226046" y="908720"/>
            <a:ext cx="388843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«Рядом со мной мой сын Михаэль. Он не только мой сын, это мой единственный  настоящий друг. Еще совсем маленьким мальчиком он помогал мне  в моих опытах с волками и собаками. Несколько позже он превзошел меня в фотографировании животных и перешел к киносъемке. Когда ему было всего семнадцать лет, его любительские уже отмечались как выдающиеся»  </a:t>
            </a:r>
          </a:p>
          <a:p>
            <a:endParaRPr lang="ru-RU" sz="2000" b="1" dirty="0">
              <a:effectLst>
                <a:glow rad="127000">
                  <a:schemeClr val="bg1"/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>
              <a:effectLst>
                <a:glow rad="127000">
                  <a:schemeClr val="bg1"/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000" b="1" i="1" dirty="0" smtClean="0"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Б. </a:t>
            </a:r>
            <a:r>
              <a:rPr lang="ru-RU" sz="2000" b="1" i="1" dirty="0" err="1" smtClean="0"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Грижимек</a:t>
            </a:r>
            <a:endParaRPr lang="ru-RU" sz="2000" b="1" i="1" dirty="0" smtClean="0">
              <a:effectLst>
                <a:glow rad="127000">
                  <a:schemeClr val="bg1"/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7883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700"/>
                    </a14:imgEffect>
                    <a14:imgEffect>
                      <a14:saturation sat="1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8474" y="1287891"/>
            <a:ext cx="5054578" cy="4229341"/>
          </a:xfrm>
          <a:prstGeom prst="rect">
            <a:avLst/>
          </a:prstGeom>
          <a:noFill/>
          <a:ln>
            <a:noFill/>
          </a:ln>
          <a:effectLst>
            <a:glow rad="254000">
              <a:schemeClr val="tx1"/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9669" y="1624486"/>
            <a:ext cx="3528392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sz="3000" b="1" dirty="0">
                <a:solidFill>
                  <a:prstClr val="black"/>
                </a:solidFill>
                <a:effectLst>
                  <a:glow rad="127000">
                    <a:schemeClr val="tx1"/>
                  </a:glow>
                </a:effectLst>
                <a:latin typeface="Times New Roman" pitchFamily="18" charset="0"/>
                <a:cs typeface="Times New Roman" pitchFamily="18" charset="0"/>
              </a:rPr>
              <a:t>«Мы работали с риском для жизни, добиваясь своей цели: сохранить Серенгети для будущих поколений</a:t>
            </a:r>
            <a:r>
              <a:rPr lang="ru-RU" sz="3000" b="1" dirty="0" smtClean="0">
                <a:solidFill>
                  <a:prstClr val="black"/>
                </a:solidFill>
                <a:effectLst>
                  <a:glow rad="127000">
                    <a:schemeClr val="tx1"/>
                  </a:glow>
                </a:effectLst>
                <a:latin typeface="Times New Roman" pitchFamily="18" charset="0"/>
                <a:cs typeface="Times New Roman" pitchFamily="18" charset="0"/>
              </a:rPr>
              <a:t>» </a:t>
            </a:r>
            <a:endParaRPr lang="ru-RU" sz="3000" b="1" dirty="0">
              <a:solidFill>
                <a:prstClr val="black"/>
              </a:solidFill>
              <a:effectLst>
                <a:glow rad="127000">
                  <a:schemeClr val="tx1"/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7533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4000"/>
                    </a14:imgEffect>
                    <a14:imgEffect>
                      <a14:saturation sat="66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0"/>
          </a:effectLst>
        </p:spPr>
      </p:pic>
      <p:pic>
        <p:nvPicPr>
          <p:cNvPr id="7170" name="Picture 2" descr="C:\Users\user90\Desktop\Гржимек\images[5]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Marker size="24"/>
                    </a14:imgEffect>
                    <a14:imgEffect>
                      <a14:sharpenSoften amount="50000"/>
                    </a14:imgEffect>
                    <a14:imgEffect>
                      <a14:colorTemperature colorTemp="88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693" y="260648"/>
            <a:ext cx="6984776" cy="5231840"/>
          </a:xfrm>
          <a:prstGeom prst="rect">
            <a:avLst/>
          </a:prstGeom>
          <a:solidFill>
            <a:schemeClr val="bg2">
              <a:alpha val="78000"/>
            </a:schemeClr>
          </a:solidFill>
          <a:ln w="50800" cmpd="dbl">
            <a:noFill/>
            <a:prstDash val="sysDot"/>
            <a:miter lim="800000"/>
          </a:ln>
          <a:effectLst>
            <a:glow rad="127000">
              <a:schemeClr val="bg1"/>
            </a:glow>
            <a:outerShdw blurRad="44450" dist="27940" dir="5400000" algn="ctr">
              <a:srgbClr val="000000">
                <a:alpha val="32000"/>
              </a:srgbClr>
            </a:outerShdw>
            <a:reflection blurRad="6350" stA="19000" endPos="22000" dir="5400000" sy="-100000" algn="bl" rotWithShape="0"/>
            <a:softEdge rad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</p:pic>
      <p:sp>
        <p:nvSpPr>
          <p:cNvPr id="2" name="TextBox 1"/>
          <p:cNvSpPr txBox="1"/>
          <p:nvPr/>
        </p:nvSpPr>
        <p:spPr>
          <a:xfrm>
            <a:off x="107504" y="5833824"/>
            <a:ext cx="8856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Памятник М. Гржимику в Серенгети</a:t>
            </a:r>
            <a:endParaRPr lang="ru-RU" sz="3600" b="1" dirty="0">
              <a:solidFill>
                <a:schemeClr val="bg2">
                  <a:lumMod val="25000"/>
                </a:schemeClr>
              </a:solidFill>
              <a:effectLst>
                <a:glow rad="127000">
                  <a:schemeClr val="bg1"/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4911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4000"/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580" y="-2720"/>
            <a:ext cx="9166579" cy="6860720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3000"/>
                    </a14:imgEffect>
                    <a14:imgEffect>
                      <a14:colorTemperature colorTemp="59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863529"/>
            <a:ext cx="3456384" cy="512822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 prst="hardEdge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587205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16"/>
          <a:stretch/>
        </p:blipFill>
        <p:spPr>
          <a:xfrm>
            <a:off x="-12918" y="-18044"/>
            <a:ext cx="9156917" cy="68760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9000"/>
                    </a14:imgEffect>
                    <a14:imgEffect>
                      <a14:colorTemperature colorTemp="7200"/>
                    </a14:imgEffect>
                    <a14:imgEffect>
                      <a14:brightnessContrast bright="9000" contrast="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340768"/>
            <a:ext cx="4032448" cy="44606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5" y="-18044"/>
            <a:ext cx="4599963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44909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6000"/>
                    </a14:imgEffect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305" y="188640"/>
            <a:ext cx="4553390" cy="367240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  <a:softEdge rad="1125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4000"/>
                    </a14:imgEffect>
                    <a14:imgEffect>
                      <a14:colorTemperature colorTemp="59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422" y="3276540"/>
            <a:ext cx="5014666" cy="3337225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  <a:softEdge rad="1125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 flipH="1">
            <a:off x="179511" y="3861048"/>
            <a:ext cx="3779911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800" b="1" dirty="0" smtClean="0">
                <a:effectLst>
                  <a:glow rad="1524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ОКАПИ - обитают только в тропических лесах </a:t>
            </a:r>
            <a:r>
              <a:rPr lang="ru-RU" sz="3800" b="1" dirty="0" err="1" smtClean="0">
                <a:effectLst>
                  <a:glow rad="1524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итури</a:t>
            </a:r>
            <a:endParaRPr lang="ru-RU" sz="3800" b="1" dirty="0">
              <a:effectLst>
                <a:glow rad="152400">
                  <a:schemeClr val="bg1"/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632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20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99" y="0"/>
            <a:ext cx="9144000" cy="6858000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606878"/>
            <a:ext cx="4787388" cy="325112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2159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85063" y="5013176"/>
            <a:ext cx="437209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effectLst>
                  <a:glow rad="1905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Национальные парки </a:t>
            </a:r>
          </a:p>
          <a:p>
            <a:pPr algn="ctr"/>
            <a:r>
              <a:rPr lang="ru-RU" sz="3200" b="1" dirty="0" smtClean="0">
                <a:effectLst>
                  <a:glow rad="1905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Африки</a:t>
            </a:r>
            <a:endParaRPr lang="ru-RU" sz="3200" b="1" dirty="0">
              <a:effectLst>
                <a:glow rad="190500">
                  <a:schemeClr val="bg1"/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87"/>
            <a:ext cx="4787388" cy="3248585"/>
          </a:xfrm>
          <a:prstGeom prst="rect">
            <a:avLst/>
          </a:prstGeom>
          <a:effectLst>
            <a:softEdge rad="266700"/>
          </a:effectLst>
        </p:spPr>
      </p:pic>
    </p:spTree>
    <p:extLst>
      <p:ext uri="{BB962C8B-B14F-4D97-AF65-F5344CB8AC3E}">
        <p14:creationId xmlns:p14="http://schemas.microsoft.com/office/powerpoint/2010/main" val="2249992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8000"/>
                    </a14:imgEffect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344" y="0"/>
            <a:ext cx="9159343" cy="68580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w="139700" prst="cross"/>
            <a:bevelB w="139700" h="139700" prst="divo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1759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halkSketch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91" y="4147548"/>
            <a:ext cx="8588289" cy="2710451"/>
          </a:xfrm>
          <a:prstGeom prst="rect">
            <a:avLst/>
          </a:prstGeom>
          <a:noFill/>
          <a:ln>
            <a:noFill/>
          </a:ln>
          <a:effectLst>
            <a:glow rad="127000">
              <a:schemeClr val="bg1"/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 descr="http://i.redigo.ru/c600x338/4e0f1b666f12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6300" y="188639"/>
            <a:ext cx="6284070" cy="39589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7155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9" r="806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146" name="Picture 2" descr="C:\Users\user90\Desktop\Гржимек\images[3]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9000"/>
                    </a14:imgEffect>
                    <a14:imgEffect>
                      <a14:colorTemperature colorTemp="7200"/>
                    </a14:imgEffect>
                    <a14:imgEffect>
                      <a14:brightnessContrast bright="-4000" contrast="5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7"/>
            <a:ext cx="4320480" cy="287508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4000" contras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429000"/>
            <a:ext cx="4295328" cy="32173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2151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114" b="2374"/>
          <a:stretch/>
        </p:blipFill>
        <p:spPr>
          <a:xfrm>
            <a:off x="-18743" y="0"/>
            <a:ext cx="9170555" cy="6858000"/>
          </a:xfrm>
          <a:prstGeom prst="rect">
            <a:avLst/>
          </a:prstGeom>
        </p:spPr>
      </p:pic>
      <p:pic>
        <p:nvPicPr>
          <p:cNvPr id="2050" name="Picture 2" descr="C:\Users\user90\Desktop\Гржимек\1321523492_1314703991_0-23[1]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" t="1610" r="2270" b="4896"/>
          <a:stretch/>
        </p:blipFill>
        <p:spPr bwMode="auto">
          <a:xfrm>
            <a:off x="179511" y="332656"/>
            <a:ext cx="5041435" cy="33454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90\Desktop\Гржимек\PCAM9CSKXCAV9G211CA4LI14ACARAQ8RKCANQ2LOGCAF42KF2CAG9P36WCARL7RCPCAZLFUZOCAUQDI22CAWIY6Z9CAFXRU5LCA45A7R0CABUN0TZCACXEE30CA1V0NKPCAVAML60CASVKRXLCAFG4B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140968"/>
            <a:ext cx="4974018" cy="33007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0278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6" r="2922"/>
          <a:stretch/>
        </p:blipFill>
        <p:spPr>
          <a:xfrm>
            <a:off x="1" y="0"/>
            <a:ext cx="9140940" cy="685874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30011" y="1916832"/>
            <a:ext cx="8280920" cy="2523782"/>
          </a:xfrm>
          <a:prstGeom prst="rect">
            <a:avLst/>
          </a:prstGeom>
          <a:noFill/>
        </p:spPr>
        <p:txBody>
          <a:bodyPr wrap="square" rtlCol="0">
            <a:prstTxWarp prst="textDeflate">
              <a:avLst>
                <a:gd name="adj" fmla="val 9692"/>
              </a:avLst>
            </a:prstTxWarp>
            <a:spAutoFit/>
          </a:bodyPr>
          <a:lstStyle/>
          <a:p>
            <a:pPr algn="ctr"/>
            <a:r>
              <a:rPr lang="ru-RU" sz="5400" b="1" dirty="0" smtClean="0">
                <a:gradFill>
                  <a:gsLst>
                    <a:gs pos="0">
                      <a:srgbClr val="CCCCFF"/>
                    </a:gs>
                    <a:gs pos="17999">
                      <a:srgbClr val="99CCFF"/>
                    </a:gs>
                    <a:gs pos="36000">
                      <a:srgbClr val="9966FF"/>
                    </a:gs>
                    <a:gs pos="64000">
                      <a:srgbClr val="CC99FF"/>
                    </a:gs>
                    <a:gs pos="82001">
                      <a:srgbClr val="99CCFF"/>
                    </a:gs>
                    <a:gs pos="100000">
                      <a:srgbClr val="CCCCFF"/>
                    </a:gs>
                  </a:gsLst>
                  <a:lin ang="5400000" scaled="0"/>
                </a:gra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Спасибо за </a:t>
            </a:r>
          </a:p>
          <a:p>
            <a:pPr algn="ctr"/>
            <a:r>
              <a:rPr lang="ru-RU" sz="5400" b="1" dirty="0" smtClean="0">
                <a:gradFill>
                  <a:gsLst>
                    <a:gs pos="0">
                      <a:srgbClr val="CCCCFF"/>
                    </a:gs>
                    <a:gs pos="17999">
                      <a:srgbClr val="99CCFF"/>
                    </a:gs>
                    <a:gs pos="36000">
                      <a:srgbClr val="9966FF"/>
                    </a:gs>
                    <a:gs pos="64000">
                      <a:srgbClr val="CC99FF"/>
                    </a:gs>
                    <a:gs pos="82001">
                      <a:srgbClr val="99CCFF"/>
                    </a:gs>
                    <a:gs pos="100000">
                      <a:srgbClr val="CCCCFF"/>
                    </a:gs>
                  </a:gsLst>
                  <a:lin ang="5400000" scaled="0"/>
                </a:gra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внимание</a:t>
            </a:r>
            <a:endParaRPr lang="ru-RU" sz="5400" b="1" dirty="0">
              <a:gradFill>
                <a:gsLst>
                  <a:gs pos="0">
                    <a:srgbClr val="CCCCFF"/>
                  </a:gs>
                  <a:gs pos="17999">
                    <a:srgbClr val="99CCFF"/>
                  </a:gs>
                  <a:gs pos="36000">
                    <a:srgbClr val="9966FF"/>
                  </a:gs>
                  <a:gs pos="64000">
                    <a:srgbClr val="CC99FF"/>
                  </a:gs>
                  <a:gs pos="82001">
                    <a:srgbClr val="99CCFF"/>
                  </a:gs>
                  <a:gs pos="100000">
                    <a:srgbClr val="CCCCFF"/>
                  </a:gs>
                </a:gsLst>
                <a:lin ang="5400000" scaled="0"/>
              </a:gradFill>
              <a:effectLst>
                <a:glow rad="127000">
                  <a:schemeClr val="bg1"/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68144" y="5949280"/>
            <a:ext cx="34210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Составитель </a:t>
            </a:r>
            <a:r>
              <a:rPr lang="ru-RU" sz="2000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Аношкина</a:t>
            </a:r>
            <a:r>
              <a:rPr lang="ru-RU" sz="20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А. И.</a:t>
            </a:r>
            <a:endParaRPr lang="ru-RU" sz="2000" dirty="0">
              <a:solidFill>
                <a:schemeClr val="accent1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9161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0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811</TotalTime>
  <Words>184</Words>
  <Application>Microsoft Office PowerPoint</Application>
  <PresentationFormat>Экран (4:3)</PresentationFormat>
  <Paragraphs>17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20</vt:i4>
      </vt:variant>
    </vt:vector>
  </HeadingPairs>
  <TitlesOfParts>
    <vt:vector size="32" baseType="lpstr">
      <vt:lpstr>Arial</vt:lpstr>
      <vt:lpstr>Calibri</vt:lpstr>
      <vt:lpstr>Constantia</vt:lpstr>
      <vt:lpstr>Georgia</vt:lpstr>
      <vt:lpstr>Times New Roman</vt:lpstr>
      <vt:lpstr>Trebuchet MS</vt:lpstr>
      <vt:lpstr>Wingdings 2</vt:lpstr>
      <vt:lpstr>Воздушный поток</vt:lpstr>
      <vt:lpstr>1_Тема Office</vt:lpstr>
      <vt:lpstr>Бумажная</vt:lpstr>
      <vt:lpstr>1_Office Theme</vt:lpstr>
      <vt:lpstr>104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user90</dc:creator>
  <cp:lastModifiedBy>122352352</cp:lastModifiedBy>
  <cp:revision>62</cp:revision>
  <dcterms:created xsi:type="dcterms:W3CDTF">2012-10-15T12:08:58Z</dcterms:created>
  <dcterms:modified xsi:type="dcterms:W3CDTF">2015-11-27T14:02:39Z</dcterms:modified>
</cp:coreProperties>
</file>